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9" r:id="rId3"/>
    <p:sldId id="285" r:id="rId4"/>
    <p:sldId id="268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9" r:id="rId15"/>
    <p:sldId id="296" r:id="rId16"/>
    <p:sldId id="297" r:id="rId17"/>
    <p:sldId id="298" r:id="rId18"/>
    <p:sldId id="260" r:id="rId19"/>
    <p:sldId id="276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0" autoAdjust="0"/>
  </p:normalViewPr>
  <p:slideViewPr>
    <p:cSldViewPr>
      <p:cViewPr varScale="1">
        <p:scale>
          <a:sx n="74" d="100"/>
          <a:sy n="74" d="100"/>
        </p:scale>
        <p:origin x="10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2DB795-9B44-4401-A53F-CA7CEA3216D1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6DF97-83D6-4852-829E-70CD25B9B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450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6DF97-83D6-4852-829E-70CD25B9B52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64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3527425"/>
            <a:ext cx="9144000" cy="33575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Oval 25"/>
          <p:cNvSpPr>
            <a:spLocks noChangeArrowheads="1"/>
          </p:cNvSpPr>
          <p:nvPr/>
        </p:nvSpPr>
        <p:spPr bwMode="ltGray">
          <a:xfrm>
            <a:off x="1258888" y="4508500"/>
            <a:ext cx="4248150" cy="180022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86525"/>
            <a:ext cx="2133600" cy="168275"/>
          </a:xfrm>
        </p:spPr>
        <p:txBody>
          <a:bodyPr/>
          <a:lstStyle>
            <a:lvl1pPr>
              <a:defRPr sz="1200" b="0">
                <a:latin typeface="Arial" panose="020B0604020202020204" pitchFamily="34" charset="0"/>
              </a:defRPr>
            </a:lvl1pPr>
          </a:lstStyle>
          <a:p>
            <a:endParaRPr lang="en-US" alt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86525"/>
            <a:ext cx="2895600" cy="168275"/>
          </a:xfrm>
        </p:spPr>
        <p:txBody>
          <a:bodyPr/>
          <a:lstStyle>
            <a:lvl1pPr algn="ctr">
              <a:defRPr sz="1200" b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endParaRPr lang="en-US" alt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86525"/>
            <a:ext cx="2133600" cy="1682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33C9F81F-6ADB-4818-81A2-CFE0F3322DA8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gray">
          <a:xfrm>
            <a:off x="0" y="3141663"/>
            <a:ext cx="9144000" cy="431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Oval 18"/>
          <p:cNvSpPr>
            <a:spLocks noChangeArrowheads="1"/>
          </p:cNvSpPr>
          <p:nvPr/>
        </p:nvSpPr>
        <p:spPr bwMode="gray">
          <a:xfrm>
            <a:off x="276225" y="1255713"/>
            <a:ext cx="4656138" cy="48371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dist="172739" dir="3238358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2" name="Freeform 20" descr="1"/>
          <p:cNvSpPr>
            <a:spLocks/>
          </p:cNvSpPr>
          <p:nvPr/>
        </p:nvSpPr>
        <p:spPr bwMode="gray">
          <a:xfrm>
            <a:off x="1130300" y="1416050"/>
            <a:ext cx="2873375" cy="2182813"/>
          </a:xfrm>
          <a:custGeom>
            <a:avLst/>
            <a:gdLst>
              <a:gd name="T0" fmla="*/ 905 w 1810"/>
              <a:gd name="T1" fmla="*/ 1375 h 1375"/>
              <a:gd name="T2" fmla="*/ 1810 w 1810"/>
              <a:gd name="T3" fmla="*/ 395 h 1375"/>
              <a:gd name="T4" fmla="*/ 876 w 1810"/>
              <a:gd name="T5" fmla="*/ 24 h 1375"/>
              <a:gd name="T6" fmla="*/ 0 w 1810"/>
              <a:gd name="T7" fmla="*/ 396 h 1375"/>
              <a:gd name="T8" fmla="*/ 905 w 1810"/>
              <a:gd name="T9" fmla="*/ 1375 h 1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0" h="1375">
                <a:moveTo>
                  <a:pt x="905" y="1375"/>
                </a:moveTo>
                <a:lnTo>
                  <a:pt x="1810" y="395"/>
                </a:lnTo>
                <a:cubicBezTo>
                  <a:pt x="1612" y="176"/>
                  <a:pt x="1300" y="0"/>
                  <a:pt x="876" y="24"/>
                </a:cubicBezTo>
                <a:cubicBezTo>
                  <a:pt x="452" y="48"/>
                  <a:pt x="252" y="149"/>
                  <a:pt x="0" y="396"/>
                </a:cubicBezTo>
                <a:lnTo>
                  <a:pt x="905" y="1375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76200" cmpd="sng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93" name="Freeform 21" descr="2"/>
          <p:cNvSpPr>
            <a:spLocks/>
          </p:cNvSpPr>
          <p:nvPr/>
        </p:nvSpPr>
        <p:spPr bwMode="gray">
          <a:xfrm>
            <a:off x="376238" y="2147888"/>
            <a:ext cx="2103437" cy="3032125"/>
          </a:xfrm>
          <a:custGeom>
            <a:avLst/>
            <a:gdLst>
              <a:gd name="T0" fmla="*/ 1325 w 1325"/>
              <a:gd name="T1" fmla="*/ 960 h 1910"/>
              <a:gd name="T2" fmla="*/ 414 w 1325"/>
              <a:gd name="T3" fmla="*/ 0 h 1910"/>
              <a:gd name="T4" fmla="*/ 27 w 1325"/>
              <a:gd name="T5" fmla="*/ 1014 h 1910"/>
              <a:gd name="T6" fmla="*/ 402 w 1325"/>
              <a:gd name="T7" fmla="*/ 1910 h 1910"/>
              <a:gd name="T8" fmla="*/ 1325 w 1325"/>
              <a:gd name="T9" fmla="*/ 960 h 1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5" h="1910">
                <a:moveTo>
                  <a:pt x="1325" y="960"/>
                </a:moveTo>
                <a:lnTo>
                  <a:pt x="414" y="0"/>
                </a:lnTo>
                <a:cubicBezTo>
                  <a:pt x="238" y="162"/>
                  <a:pt x="0" y="570"/>
                  <a:pt x="27" y="1014"/>
                </a:cubicBezTo>
                <a:cubicBezTo>
                  <a:pt x="53" y="1458"/>
                  <a:pt x="233" y="1748"/>
                  <a:pt x="402" y="1910"/>
                </a:cubicBezTo>
                <a:lnTo>
                  <a:pt x="1325" y="96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76200" cmpd="sng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94" name="Freeform 22" descr="55282"/>
          <p:cNvSpPr>
            <a:spLocks/>
          </p:cNvSpPr>
          <p:nvPr/>
        </p:nvSpPr>
        <p:spPr bwMode="gray">
          <a:xfrm>
            <a:off x="1085850" y="3730625"/>
            <a:ext cx="2962275" cy="2219325"/>
          </a:xfrm>
          <a:custGeom>
            <a:avLst/>
            <a:gdLst>
              <a:gd name="T0" fmla="*/ 927 w 1866"/>
              <a:gd name="T1" fmla="*/ 0 h 1398"/>
              <a:gd name="T2" fmla="*/ 0 w 1866"/>
              <a:gd name="T3" fmla="*/ 975 h 1398"/>
              <a:gd name="T4" fmla="*/ 996 w 1866"/>
              <a:gd name="T5" fmla="*/ 1387 h 1398"/>
              <a:gd name="T6" fmla="*/ 1866 w 1866"/>
              <a:gd name="T7" fmla="*/ 996 h 1398"/>
              <a:gd name="T8" fmla="*/ 927 w 1866"/>
              <a:gd name="T9" fmla="*/ 0 h 1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6" h="1398">
                <a:moveTo>
                  <a:pt x="927" y="0"/>
                </a:moveTo>
                <a:lnTo>
                  <a:pt x="0" y="975"/>
                </a:lnTo>
                <a:cubicBezTo>
                  <a:pt x="203" y="1204"/>
                  <a:pt x="607" y="1398"/>
                  <a:pt x="996" y="1387"/>
                </a:cubicBezTo>
                <a:cubicBezTo>
                  <a:pt x="1385" y="1375"/>
                  <a:pt x="1707" y="1159"/>
                  <a:pt x="1866" y="996"/>
                </a:cubicBezTo>
                <a:lnTo>
                  <a:pt x="927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76200" cmpd="sng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24200" y="762000"/>
            <a:ext cx="5715000" cy="1828800"/>
          </a:xfrm>
        </p:spPr>
        <p:txBody>
          <a:bodyPr/>
          <a:lstStyle>
            <a:lvl1pPr algn="r">
              <a:defRPr sz="4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4343400" y="3178175"/>
            <a:ext cx="4572000" cy="3810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3091" name="Freeform 19" descr="4"/>
          <p:cNvSpPr>
            <a:spLocks/>
          </p:cNvSpPr>
          <p:nvPr/>
        </p:nvSpPr>
        <p:spPr bwMode="gray">
          <a:xfrm>
            <a:off x="2625725" y="2119313"/>
            <a:ext cx="2139950" cy="3116262"/>
          </a:xfrm>
          <a:custGeom>
            <a:avLst/>
            <a:gdLst>
              <a:gd name="T0" fmla="*/ 951 w 1348"/>
              <a:gd name="T1" fmla="*/ 1963 h 1963"/>
              <a:gd name="T2" fmla="*/ 1338 w 1348"/>
              <a:gd name="T3" fmla="*/ 977 h 1963"/>
              <a:gd name="T4" fmla="*/ 905 w 1348"/>
              <a:gd name="T5" fmla="*/ 0 h 1963"/>
              <a:gd name="T6" fmla="*/ 0 w 1348"/>
              <a:gd name="T7" fmla="*/ 987 h 1963"/>
              <a:gd name="T8" fmla="*/ 951 w 1348"/>
              <a:gd name="T9" fmla="*/ 1963 h 1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8" h="1963">
                <a:moveTo>
                  <a:pt x="951" y="1963"/>
                </a:moveTo>
                <a:cubicBezTo>
                  <a:pt x="1244" y="1689"/>
                  <a:pt x="1348" y="1323"/>
                  <a:pt x="1338" y="977"/>
                </a:cubicBezTo>
                <a:cubicBezTo>
                  <a:pt x="1329" y="629"/>
                  <a:pt x="1132" y="226"/>
                  <a:pt x="905" y="0"/>
                </a:cubicBezTo>
                <a:lnTo>
                  <a:pt x="0" y="987"/>
                </a:lnTo>
                <a:lnTo>
                  <a:pt x="951" y="1963"/>
                </a:lnTo>
                <a:close/>
              </a:path>
            </a:pathLst>
          </a:cu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76200" cmpd="sng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95" name="Oval 23"/>
          <p:cNvSpPr>
            <a:spLocks noChangeArrowheads="1"/>
          </p:cNvSpPr>
          <p:nvPr/>
        </p:nvSpPr>
        <p:spPr bwMode="gray">
          <a:xfrm>
            <a:off x="1806575" y="2954338"/>
            <a:ext cx="1655763" cy="16557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1981200" y="3505200"/>
            <a:ext cx="13081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ru-RU" sz="2800" b="1">
                <a:latin typeface="Verdana" panose="020B0604030504040204" pitchFamily="34" charset="0"/>
              </a:rPr>
              <a:t>LOGO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26F026-8BA4-43A3-B371-FFF85C761DC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42364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152400"/>
            <a:ext cx="2076450" cy="6337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076950" cy="6337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66358-C1D3-4F1B-8AEC-069AAC740EB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07603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41425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838200"/>
            <a:ext cx="5943600" cy="254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ru-RU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324600" y="6564313"/>
            <a:ext cx="2362200" cy="24447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>
            <a:lvl1pPr>
              <a:defRPr/>
            </a:lvl1pPr>
          </a:lstStyle>
          <a:p>
            <a:fld id="{34129B04-DBEB-46F0-8195-C69EAF2A504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33952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241425"/>
            <a:ext cx="8229600" cy="5248275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838200"/>
            <a:ext cx="5943600" cy="254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ru-RU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324600" y="6564313"/>
            <a:ext cx="2362200" cy="24447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>
            <a:lvl1pPr>
              <a:defRPr/>
            </a:lvl1pPr>
          </a:lstStyle>
          <a:p>
            <a:fld id="{7FD8B754-D64C-4E96-BCBF-7FE7EB2E78F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86248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868C4-291D-4D64-9629-6E4AF5525DD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852093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C75D32-8D76-49C0-B791-BE91C764332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764868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41425"/>
            <a:ext cx="4038600" cy="5248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41425"/>
            <a:ext cx="4038600" cy="5248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www.thmemgallery.com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1994C-821C-44E8-A8F8-5B1F1528099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45981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www.thmemgallery.com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9CFC76-C207-4674-9C2B-27079EF004A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768986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www.thmemgallery.com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3C86B-90EF-457D-8B19-FA507726788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98302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23D90C-E204-45EE-BE3D-745066ACAF0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43297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www.thmemgallery.com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684B4-BD9F-4A84-9889-2DE5E38CF9F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31367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www.thmemgallery.com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19DD7-E7B9-4C01-871D-97A9B93E067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17762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0" y="798513"/>
            <a:ext cx="9144000" cy="31273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white">
          <a:xfrm>
            <a:off x="0" y="0"/>
            <a:ext cx="9144000" cy="8366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41425"/>
            <a:ext cx="8229600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381000" y="838200"/>
            <a:ext cx="5943600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altLang="ru-RU"/>
              <a:t>www.thmemgallery.com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24600" y="6564313"/>
            <a:ext cx="2362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24200" y="6553200"/>
            <a:ext cx="2133600" cy="23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7A6F34C-E2EE-4805-A7B1-19A280BB877A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381000" y="152400"/>
            <a:ext cx="7391400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grpSp>
        <p:nvGrpSpPr>
          <p:cNvPr id="1041" name="Group 17"/>
          <p:cNvGrpSpPr>
            <a:grpSpLocks/>
          </p:cNvGrpSpPr>
          <p:nvPr/>
        </p:nvGrpSpPr>
        <p:grpSpPr bwMode="auto">
          <a:xfrm>
            <a:off x="7308850" y="188913"/>
            <a:ext cx="1665288" cy="1512887"/>
            <a:chOff x="4604" y="119"/>
            <a:chExt cx="1049" cy="953"/>
          </a:xfrm>
        </p:grpSpPr>
        <p:sp>
          <p:nvSpPr>
            <p:cNvPr id="1042" name="Oval 18"/>
            <p:cNvSpPr>
              <a:spLocks noChangeArrowheads="1"/>
            </p:cNvSpPr>
            <p:nvPr userDrawn="1"/>
          </p:nvSpPr>
          <p:spPr bwMode="gray">
            <a:xfrm>
              <a:off x="4921" y="845"/>
              <a:ext cx="732" cy="22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0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3" name="Oval 19"/>
            <p:cNvSpPr>
              <a:spLocks noChangeArrowheads="1"/>
            </p:cNvSpPr>
            <p:nvPr userDrawn="1"/>
          </p:nvSpPr>
          <p:spPr bwMode="gray">
            <a:xfrm>
              <a:off x="4604" y="119"/>
              <a:ext cx="932" cy="9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dist="63500" dir="2212194" algn="ctr" rotWithShape="0">
                <a:schemeClr val="tx1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" name="Freeform 20" descr="4"/>
            <p:cNvSpPr>
              <a:spLocks/>
            </p:cNvSpPr>
            <p:nvPr userDrawn="1"/>
          </p:nvSpPr>
          <p:spPr bwMode="gray">
            <a:xfrm>
              <a:off x="5077" y="281"/>
              <a:ext cx="426" cy="588"/>
            </a:xfrm>
            <a:custGeom>
              <a:avLst/>
              <a:gdLst>
                <a:gd name="T0" fmla="*/ 951 w 1348"/>
                <a:gd name="T1" fmla="*/ 1963 h 1963"/>
                <a:gd name="T2" fmla="*/ 1338 w 1348"/>
                <a:gd name="T3" fmla="*/ 977 h 1963"/>
                <a:gd name="T4" fmla="*/ 905 w 1348"/>
                <a:gd name="T5" fmla="*/ 0 h 1963"/>
                <a:gd name="T6" fmla="*/ 0 w 1348"/>
                <a:gd name="T7" fmla="*/ 987 h 1963"/>
                <a:gd name="T8" fmla="*/ 951 w 1348"/>
                <a:gd name="T9" fmla="*/ 1963 h 1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8" h="1963">
                  <a:moveTo>
                    <a:pt x="951" y="1963"/>
                  </a:moveTo>
                  <a:cubicBezTo>
                    <a:pt x="1244" y="1689"/>
                    <a:pt x="1348" y="1323"/>
                    <a:pt x="1338" y="977"/>
                  </a:cubicBezTo>
                  <a:cubicBezTo>
                    <a:pt x="1329" y="629"/>
                    <a:pt x="1132" y="226"/>
                    <a:pt x="905" y="0"/>
                  </a:cubicBezTo>
                  <a:lnTo>
                    <a:pt x="0" y="987"/>
                  </a:lnTo>
                  <a:lnTo>
                    <a:pt x="951" y="1963"/>
                  </a:lnTo>
                  <a:close/>
                </a:path>
              </a:pathLst>
            </a:custGeom>
            <a:blipFill dpi="0" rotWithShape="1">
              <a:blip r:embed="rId15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76200" cmpd="sng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21" descr="1"/>
            <p:cNvSpPr>
              <a:spLocks/>
            </p:cNvSpPr>
            <p:nvPr userDrawn="1"/>
          </p:nvSpPr>
          <p:spPr bwMode="gray">
            <a:xfrm>
              <a:off x="4779" y="144"/>
              <a:ext cx="572" cy="416"/>
            </a:xfrm>
            <a:custGeom>
              <a:avLst/>
              <a:gdLst>
                <a:gd name="T0" fmla="*/ 905 w 1810"/>
                <a:gd name="T1" fmla="*/ 1388 h 1388"/>
                <a:gd name="T2" fmla="*/ 1810 w 1810"/>
                <a:gd name="T3" fmla="*/ 408 h 1388"/>
                <a:gd name="T4" fmla="*/ 874 w 1810"/>
                <a:gd name="T5" fmla="*/ 40 h 1388"/>
                <a:gd name="T6" fmla="*/ 0 w 1810"/>
                <a:gd name="T7" fmla="*/ 409 h 1388"/>
                <a:gd name="T8" fmla="*/ 905 w 1810"/>
                <a:gd name="T9" fmla="*/ 1388 h 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0" h="1388">
                  <a:moveTo>
                    <a:pt x="905" y="1388"/>
                  </a:moveTo>
                  <a:lnTo>
                    <a:pt x="1810" y="408"/>
                  </a:lnTo>
                  <a:cubicBezTo>
                    <a:pt x="1612" y="189"/>
                    <a:pt x="1272" y="0"/>
                    <a:pt x="874" y="40"/>
                  </a:cubicBezTo>
                  <a:cubicBezTo>
                    <a:pt x="541" y="52"/>
                    <a:pt x="252" y="162"/>
                    <a:pt x="0" y="409"/>
                  </a:cubicBezTo>
                  <a:lnTo>
                    <a:pt x="905" y="1388"/>
                  </a:lnTo>
                  <a:close/>
                </a:path>
              </a:pathLst>
            </a:custGeom>
            <a:blipFill dpi="0" rotWithShape="1">
              <a:blip r:embed="rId16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76200" cmpd="sng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6" name="Freeform 22" descr="2"/>
            <p:cNvSpPr>
              <a:spLocks/>
            </p:cNvSpPr>
            <p:nvPr userDrawn="1"/>
          </p:nvSpPr>
          <p:spPr bwMode="gray">
            <a:xfrm>
              <a:off x="4629" y="286"/>
              <a:ext cx="419" cy="572"/>
            </a:xfrm>
            <a:custGeom>
              <a:avLst/>
              <a:gdLst>
                <a:gd name="T0" fmla="*/ 1325 w 1325"/>
                <a:gd name="T1" fmla="*/ 960 h 1910"/>
                <a:gd name="T2" fmla="*/ 414 w 1325"/>
                <a:gd name="T3" fmla="*/ 0 h 1910"/>
                <a:gd name="T4" fmla="*/ 27 w 1325"/>
                <a:gd name="T5" fmla="*/ 1014 h 1910"/>
                <a:gd name="T6" fmla="*/ 402 w 1325"/>
                <a:gd name="T7" fmla="*/ 1910 h 1910"/>
                <a:gd name="T8" fmla="*/ 1325 w 1325"/>
                <a:gd name="T9" fmla="*/ 960 h 1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5" h="1910">
                  <a:moveTo>
                    <a:pt x="1325" y="960"/>
                  </a:moveTo>
                  <a:lnTo>
                    <a:pt x="414" y="0"/>
                  </a:lnTo>
                  <a:cubicBezTo>
                    <a:pt x="238" y="162"/>
                    <a:pt x="0" y="570"/>
                    <a:pt x="27" y="1014"/>
                  </a:cubicBezTo>
                  <a:cubicBezTo>
                    <a:pt x="53" y="1458"/>
                    <a:pt x="233" y="1748"/>
                    <a:pt x="402" y="1910"/>
                  </a:cubicBezTo>
                  <a:lnTo>
                    <a:pt x="1325" y="960"/>
                  </a:lnTo>
                  <a:close/>
                </a:path>
              </a:pathLst>
            </a:custGeom>
            <a:blipFill dpi="0" rotWithShape="1">
              <a:blip r:embed="rId17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76200" cmpd="sng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23" descr="55282"/>
            <p:cNvSpPr>
              <a:spLocks/>
            </p:cNvSpPr>
            <p:nvPr userDrawn="1"/>
          </p:nvSpPr>
          <p:spPr bwMode="gray">
            <a:xfrm>
              <a:off x="4770" y="585"/>
              <a:ext cx="590" cy="418"/>
            </a:xfrm>
            <a:custGeom>
              <a:avLst/>
              <a:gdLst>
                <a:gd name="T0" fmla="*/ 927 w 1866"/>
                <a:gd name="T1" fmla="*/ 0 h 1398"/>
                <a:gd name="T2" fmla="*/ 0 w 1866"/>
                <a:gd name="T3" fmla="*/ 975 h 1398"/>
                <a:gd name="T4" fmla="*/ 996 w 1866"/>
                <a:gd name="T5" fmla="*/ 1387 h 1398"/>
                <a:gd name="T6" fmla="*/ 1866 w 1866"/>
                <a:gd name="T7" fmla="*/ 996 h 1398"/>
                <a:gd name="T8" fmla="*/ 927 w 1866"/>
                <a:gd name="T9" fmla="*/ 0 h 1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6" h="1398">
                  <a:moveTo>
                    <a:pt x="927" y="0"/>
                  </a:moveTo>
                  <a:lnTo>
                    <a:pt x="0" y="975"/>
                  </a:lnTo>
                  <a:cubicBezTo>
                    <a:pt x="203" y="1204"/>
                    <a:pt x="607" y="1398"/>
                    <a:pt x="996" y="1387"/>
                  </a:cubicBezTo>
                  <a:cubicBezTo>
                    <a:pt x="1385" y="1375"/>
                    <a:pt x="1707" y="1159"/>
                    <a:pt x="1866" y="996"/>
                  </a:cubicBezTo>
                  <a:lnTo>
                    <a:pt x="927" y="0"/>
                  </a:lnTo>
                  <a:close/>
                </a:path>
              </a:pathLst>
            </a:custGeom>
            <a:blipFill dpi="0" rotWithShape="1">
              <a:blip r:embed="rId18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76200" cmpd="sng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Oval 24"/>
            <p:cNvSpPr>
              <a:spLocks noChangeArrowheads="1"/>
            </p:cNvSpPr>
            <p:nvPr userDrawn="1"/>
          </p:nvSpPr>
          <p:spPr bwMode="gray">
            <a:xfrm>
              <a:off x="4914" y="438"/>
              <a:ext cx="329" cy="3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4862"/>
            <a:ext cx="9108000" cy="945866"/>
          </a:xfrm>
        </p:spPr>
        <p:txBody>
          <a:bodyPr/>
          <a:lstStyle/>
          <a:p>
            <a:pPr algn="ctr"/>
            <a:r>
              <a:rPr lang="ru-RU" altLang="ru-RU" sz="1600" dirty="0" smtClean="0">
                <a:solidFill>
                  <a:schemeClr val="accent2"/>
                </a:solidFill>
              </a:rPr>
              <a:t>Высшее учебное заведение</a:t>
            </a:r>
            <a:br>
              <a:rPr lang="ru-RU" altLang="ru-RU" sz="1600" dirty="0" smtClean="0">
                <a:solidFill>
                  <a:schemeClr val="accent2"/>
                </a:solidFill>
              </a:rPr>
            </a:br>
            <a:r>
              <a:rPr lang="ru-RU" altLang="ru-RU" sz="1600" dirty="0" smtClean="0">
                <a:solidFill>
                  <a:schemeClr val="accent2"/>
                </a:solidFill>
              </a:rPr>
              <a:t>«Республиканский институт последипломного образования </a:t>
            </a:r>
            <a:br>
              <a:rPr lang="ru-RU" altLang="ru-RU" sz="1600" dirty="0" smtClean="0">
                <a:solidFill>
                  <a:schemeClr val="accent2"/>
                </a:solidFill>
              </a:rPr>
            </a:br>
            <a:r>
              <a:rPr lang="ru-RU" altLang="ru-RU" sz="1600" dirty="0" smtClean="0">
                <a:solidFill>
                  <a:schemeClr val="accent2"/>
                </a:solidFill>
              </a:rPr>
              <a:t>инженерно-педагогических работников»</a:t>
            </a:r>
            <a:endParaRPr lang="en-US" altLang="ru-RU" sz="4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44008" y="3084004"/>
            <a:ext cx="4572000" cy="381000"/>
          </a:xfrm>
        </p:spPr>
        <p:txBody>
          <a:bodyPr/>
          <a:lstStyle/>
          <a:p>
            <a:r>
              <a:rPr lang="uk-UA" sz="2400" b="1" dirty="0" err="1"/>
              <a:t>Управленческая</a:t>
            </a:r>
            <a:r>
              <a:rPr lang="uk-UA" sz="2400" b="1" dirty="0"/>
              <a:t> </a:t>
            </a:r>
            <a:endParaRPr lang="uk-UA" sz="2400" b="1" dirty="0" smtClean="0"/>
          </a:p>
          <a:p>
            <a:r>
              <a:rPr lang="uk-UA" sz="2400" b="1" dirty="0" smtClean="0"/>
              <a:t>культура </a:t>
            </a:r>
            <a:r>
              <a:rPr lang="uk-UA" sz="2400" b="1" dirty="0" err="1"/>
              <a:t>руководителя</a:t>
            </a:r>
            <a:r>
              <a:rPr lang="uk-UA" sz="2400" b="1" dirty="0"/>
              <a:t> </a:t>
            </a:r>
            <a:endParaRPr lang="uk-UA" sz="2400" b="1" dirty="0" smtClean="0"/>
          </a:p>
          <a:p>
            <a:r>
              <a:rPr lang="uk-UA" sz="2400" b="1" dirty="0" err="1" smtClean="0"/>
              <a:t>образовательного</a:t>
            </a:r>
            <a:r>
              <a:rPr lang="uk-UA" sz="2400" b="1" dirty="0" smtClean="0"/>
              <a:t> </a:t>
            </a:r>
          </a:p>
          <a:p>
            <a:r>
              <a:rPr lang="ru-RU" sz="2400" b="1" dirty="0" smtClean="0"/>
              <a:t>учреждения</a:t>
            </a:r>
            <a:endParaRPr lang="ru-RU" sz="2400" dirty="0"/>
          </a:p>
        </p:txBody>
      </p:sp>
      <p:sp>
        <p:nvSpPr>
          <p:cNvPr id="2052" name="Oval 4"/>
          <p:cNvSpPr>
            <a:spLocks noChangeArrowheads="1"/>
          </p:cNvSpPr>
          <p:nvPr/>
        </p:nvSpPr>
        <p:spPr bwMode="ltGray">
          <a:xfrm>
            <a:off x="251520" y="5949280"/>
            <a:ext cx="431800" cy="4318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5725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>
              <a:solidFill>
                <a:schemeClr val="bg1"/>
              </a:solidFill>
            </a:endParaRPr>
          </a:p>
        </p:txBody>
      </p:sp>
      <p:pic>
        <p:nvPicPr>
          <p:cNvPr id="8" name="Picture 2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687" r="1314" b="3094"/>
          <a:stretch>
            <a:fillRect/>
          </a:stretch>
        </p:blipFill>
        <p:spPr bwMode="auto">
          <a:xfrm>
            <a:off x="1475656" y="2492896"/>
            <a:ext cx="2376264" cy="232017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61222" y="5013176"/>
            <a:ext cx="4490622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1400" b="1" dirty="0">
                <a:latin typeface="Bookman Old Style" panose="02050604050505020204" pitchFamily="18" charset="0"/>
              </a:rPr>
              <a:t>Алфимов Д.В.</a:t>
            </a:r>
          </a:p>
          <a:p>
            <a:pPr algn="r"/>
            <a:r>
              <a:rPr lang="ru-RU" sz="1400" b="1" dirty="0" smtClean="0">
                <a:latin typeface="Bookman Old Style" panose="02050604050505020204" pitchFamily="18" charset="0"/>
              </a:rPr>
              <a:t>директор </a:t>
            </a:r>
            <a:r>
              <a:rPr lang="ru-RU" sz="1400" b="1" dirty="0">
                <a:latin typeface="Bookman Old Style" panose="02050604050505020204" pitchFamily="18" charset="0"/>
              </a:rPr>
              <a:t>высшего учебного заведения </a:t>
            </a:r>
            <a:endParaRPr lang="ru-RU" sz="1400" b="1" dirty="0" smtClean="0">
              <a:latin typeface="Bookman Old Style" panose="02050604050505020204" pitchFamily="18" charset="0"/>
            </a:endParaRPr>
          </a:p>
          <a:p>
            <a:pPr algn="r"/>
            <a:r>
              <a:rPr lang="ru-RU" sz="1400" b="1" dirty="0" smtClean="0">
                <a:latin typeface="Bookman Old Style" panose="02050604050505020204" pitchFamily="18" charset="0"/>
              </a:rPr>
              <a:t>«</a:t>
            </a:r>
            <a:r>
              <a:rPr lang="ru-RU" sz="1400" b="1" dirty="0">
                <a:latin typeface="Bookman Old Style" panose="02050604050505020204" pitchFamily="18" charset="0"/>
              </a:rPr>
              <a:t>Республиканский институт </a:t>
            </a:r>
          </a:p>
          <a:p>
            <a:pPr algn="r"/>
            <a:r>
              <a:rPr lang="ru-RU" sz="1400" b="1" dirty="0">
                <a:latin typeface="Bookman Old Style" panose="02050604050505020204" pitchFamily="18" charset="0"/>
              </a:rPr>
              <a:t>последипломного образования инженерно-</a:t>
            </a:r>
          </a:p>
          <a:p>
            <a:pPr algn="r"/>
            <a:r>
              <a:rPr lang="ru-RU" sz="1400" b="1" dirty="0">
                <a:latin typeface="Bookman Old Style" panose="02050604050505020204" pitchFamily="18" charset="0"/>
              </a:rPr>
              <a:t>педагогических работников</a:t>
            </a:r>
            <a:r>
              <a:rPr lang="ru-RU" sz="1400" b="1" dirty="0" smtClean="0">
                <a:latin typeface="Bookman Old Style" panose="02050604050505020204" pitchFamily="18" charset="0"/>
              </a:rPr>
              <a:t>»</a:t>
            </a:r>
          </a:p>
          <a:p>
            <a:pPr algn="r"/>
            <a:r>
              <a:rPr lang="ru-RU" sz="1400" b="1" dirty="0">
                <a:latin typeface="Bookman Old Style" panose="02050604050505020204" pitchFamily="18" charset="0"/>
              </a:rPr>
              <a:t>доктор педагогических наук, </a:t>
            </a:r>
            <a:r>
              <a:rPr lang="ru-RU" sz="1400" b="1" dirty="0" smtClean="0">
                <a:latin typeface="Bookman Old Style" panose="02050604050505020204" pitchFamily="18" charset="0"/>
              </a:rPr>
              <a:t>профессор</a:t>
            </a:r>
            <a:endParaRPr lang="ru-RU" sz="1400" b="1" dirty="0">
              <a:latin typeface="Bookman Old Style" panose="02050604050505020204" pitchFamily="18" charset="0"/>
            </a:endParaRPr>
          </a:p>
          <a:p>
            <a:pPr algn="r"/>
            <a:endParaRPr lang="ru-RU" sz="1400" b="1" dirty="0">
              <a:latin typeface="Bookman Old Style" panose="02050604050505020204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endParaRPr kumimoji="0" lang="en-US" altLang="ko-KR" sz="12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681" y="1844824"/>
            <a:ext cx="8720799" cy="4656138"/>
          </a:xfrm>
        </p:spPr>
        <p:txBody>
          <a:bodyPr/>
          <a:lstStyle/>
          <a:p>
            <a:pPr indent="373063" algn="just"/>
            <a:r>
              <a:rPr lang="ru-RU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Социально-психологическую</a:t>
            </a:r>
            <a:r>
              <a:rPr lang="ru-RU" sz="1800" dirty="0"/>
              <a:t> культуру определяют следующие характеристики: знание руководителем психологии межличностных отношений, особенностей создания благоприятного социально-психологического климата в коллективе, основ </a:t>
            </a:r>
            <a:r>
              <a:rPr lang="ru-RU" sz="1800" dirty="0" err="1"/>
              <a:t>конфликтологии</a:t>
            </a:r>
            <a:r>
              <a:rPr lang="ru-RU" sz="1800" dirty="0"/>
              <a:t>; формирование имиджа заведения и своего собственного, социально-психологических аспектов управления. Руководитель должен уметь осуществлять дифференцированный </a:t>
            </a:r>
            <a:r>
              <a:rPr lang="ru-RU" sz="1800" dirty="0" smtClean="0"/>
              <a:t>подход в управлении; </a:t>
            </a:r>
            <a:r>
              <a:rPr lang="ru-RU" sz="1800" dirty="0"/>
              <a:t>использовать в зависимости от ситуации средства воздействия на работников; управлять конфликтами; поддерживать (создавать)благоприятный микроклимат в коллективе, имидж заведения и свой собственный. </a:t>
            </a:r>
            <a:r>
              <a:rPr lang="ru-RU" sz="1800" dirty="0" smtClean="0"/>
              <a:t> </a:t>
            </a:r>
            <a:endParaRPr lang="ru-RU" sz="1800" dirty="0"/>
          </a:p>
          <a:p>
            <a:pPr indent="373063"/>
            <a:endParaRPr lang="ru-RU" sz="1800" dirty="0"/>
          </a:p>
        </p:txBody>
      </p:sp>
      <p:pic>
        <p:nvPicPr>
          <p:cNvPr id="6" name="Picture 2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687" r="1314" b="3094"/>
          <a:stretch>
            <a:fillRect/>
          </a:stretch>
        </p:blipFill>
        <p:spPr bwMode="auto">
          <a:xfrm>
            <a:off x="7519105" y="476672"/>
            <a:ext cx="1008112" cy="9843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404664"/>
            <a:ext cx="6192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Социально-психологическая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культура </a:t>
            </a:r>
            <a:endParaRPr lang="en-US" altLang="ru-RU" sz="2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91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681" y="1844824"/>
            <a:ext cx="8216743" cy="4656138"/>
          </a:xfrm>
        </p:spPr>
        <p:txBody>
          <a:bodyPr/>
          <a:lstStyle/>
          <a:p>
            <a:pPr indent="373063" algn="just"/>
            <a:r>
              <a:rPr lang="ru-RU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Информационная культура </a:t>
            </a:r>
            <a:r>
              <a:rPr lang="ru-RU" sz="1800" dirty="0"/>
              <a:t>руководителя образовательного учреждения характеризуется знаниями и применением информации в управлении, ее видов, методов обработки и использования; </a:t>
            </a:r>
            <a:r>
              <a:rPr lang="ru-RU" sz="1800" dirty="0" smtClean="0"/>
              <a:t>применение </a:t>
            </a:r>
            <a:r>
              <a:rPr lang="ru-RU" sz="1800" dirty="0"/>
              <a:t>технических средств в управлении; организации системы информационного обеспечения в учреждении. Руководитель должен уметь организовывать систему сбора информации; анализировать и оценивать полученную информацию; применять </a:t>
            </a:r>
            <a:r>
              <a:rPr lang="ru-RU" sz="1800" dirty="0" smtClean="0"/>
              <a:t>социально-психологические </a:t>
            </a:r>
            <a:r>
              <a:rPr lang="ru-RU" sz="1800" dirty="0"/>
              <a:t>и математические методы исследования; налаживать эффективную информационную систему в учреждении.</a:t>
            </a:r>
          </a:p>
          <a:p>
            <a:pPr indent="373063"/>
            <a:endParaRPr lang="ru-RU" sz="1800" dirty="0"/>
          </a:p>
        </p:txBody>
      </p:sp>
      <p:pic>
        <p:nvPicPr>
          <p:cNvPr id="6" name="Picture 2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687" r="1314" b="3094"/>
          <a:stretch>
            <a:fillRect/>
          </a:stretch>
        </p:blipFill>
        <p:spPr bwMode="auto">
          <a:xfrm>
            <a:off x="7519105" y="476672"/>
            <a:ext cx="1008112" cy="9843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404664"/>
            <a:ext cx="6192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Информационная</a:t>
            </a:r>
            <a:r>
              <a:rPr lang="ru-RU" sz="2400" i="1" dirty="0"/>
              <a:t> 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культура </a:t>
            </a:r>
            <a:endParaRPr lang="en-US" altLang="ru-RU" sz="2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6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681" y="1844824"/>
            <a:ext cx="8648791" cy="4656138"/>
          </a:xfrm>
        </p:spPr>
        <p:txBody>
          <a:bodyPr/>
          <a:lstStyle/>
          <a:p>
            <a:pPr indent="373063" algn="just"/>
            <a:r>
              <a:rPr lang="ru-RU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Коммуникативная культура </a:t>
            </a:r>
            <a:r>
              <a:rPr lang="ru-RU" sz="1800" dirty="0"/>
              <a:t>руководителя образовательного учреждения выражается в знании им речевого этикета, основ эффективного общения, ведения переговоров и приема посетителей. Руководитель должен уметь слушать собеседника; контролировать себя во время разговора; соблюдать правила речевого этикета в общении; вести переговоры; устраивать прием посетителей; вести разговоры по телефону. </a:t>
            </a:r>
          </a:p>
          <a:p>
            <a:pPr indent="373063"/>
            <a:endParaRPr lang="ru-RU" sz="1800" dirty="0"/>
          </a:p>
        </p:txBody>
      </p:sp>
      <p:pic>
        <p:nvPicPr>
          <p:cNvPr id="6" name="Picture 2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687" r="1314" b="3094"/>
          <a:stretch>
            <a:fillRect/>
          </a:stretch>
        </p:blipFill>
        <p:spPr bwMode="auto">
          <a:xfrm>
            <a:off x="7519105" y="476672"/>
            <a:ext cx="1008112" cy="9843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404664"/>
            <a:ext cx="6192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Коммуникативная</a:t>
            </a:r>
            <a:r>
              <a:rPr lang="ru-RU" sz="2400" i="1" dirty="0" smtClean="0"/>
              <a:t> 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культура </a:t>
            </a:r>
            <a:endParaRPr lang="en-US" altLang="ru-RU" sz="2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05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681" y="1844824"/>
            <a:ext cx="8355536" cy="4656138"/>
          </a:xfrm>
        </p:spPr>
        <p:txBody>
          <a:bodyPr/>
          <a:lstStyle/>
          <a:p>
            <a:pPr algn="just"/>
            <a:r>
              <a:rPr lang="ru-RU" sz="1800" i="1" dirty="0"/>
              <a:t>Экономическая культура</a:t>
            </a:r>
            <a:r>
              <a:rPr lang="ru-RU" sz="1800" dirty="0"/>
              <a:t> может быть представлена знаниями руководителя по основам финансово-хозяйственной деятельности, экономических основ управления и маркетинга. Руководитель должен уметь контролировать финансово-хозяйственную деятельность учебного заведения; поддерживать и изменять материальную базу; контролировать распределение финансов; находить выгодное экономическое партнерство и связи. </a:t>
            </a:r>
          </a:p>
          <a:p>
            <a:pPr indent="373063"/>
            <a:endParaRPr lang="ru-RU" sz="1800" dirty="0"/>
          </a:p>
        </p:txBody>
      </p:sp>
      <p:pic>
        <p:nvPicPr>
          <p:cNvPr id="6" name="Picture 2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687" r="1314" b="3094"/>
          <a:stretch>
            <a:fillRect/>
          </a:stretch>
        </p:blipFill>
        <p:spPr bwMode="auto">
          <a:xfrm>
            <a:off x="7519105" y="476672"/>
            <a:ext cx="1008112" cy="9843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404664"/>
            <a:ext cx="6192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Экономическая</a:t>
            </a:r>
            <a:r>
              <a:rPr lang="ru-RU" sz="2400" i="1" dirty="0" smtClean="0"/>
              <a:t> 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культура </a:t>
            </a:r>
            <a:endParaRPr lang="en-US" altLang="ru-RU" sz="2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49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 dirty="0"/>
          </a:p>
        </p:txBody>
      </p:sp>
      <p:sp>
        <p:nvSpPr>
          <p:cNvPr id="94211" name="AutoShape 3"/>
          <p:cNvSpPr>
            <a:spLocks noChangeArrowheads="1"/>
          </p:cNvSpPr>
          <p:nvPr/>
        </p:nvSpPr>
        <p:spPr bwMode="gray">
          <a:xfrm>
            <a:off x="1905000" y="2457450"/>
            <a:ext cx="5530850" cy="2743200"/>
          </a:xfrm>
          <a:prstGeom prst="upArrow">
            <a:avLst>
              <a:gd name="adj1" fmla="val 57824"/>
              <a:gd name="adj2" fmla="val 54398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4212" name="AutoShape 4"/>
          <p:cNvSpPr>
            <a:spLocks noChangeArrowheads="1"/>
          </p:cNvSpPr>
          <p:nvPr/>
        </p:nvSpPr>
        <p:spPr bwMode="gray">
          <a:xfrm>
            <a:off x="1676400" y="1695450"/>
            <a:ext cx="5791200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tx2"/>
              </a:gs>
              <a:gs pos="50000">
                <a:schemeClr val="tx2">
                  <a:gamma/>
                  <a:tint val="64314"/>
                  <a:invGamma/>
                </a:schemeClr>
              </a:gs>
              <a:gs pos="100000">
                <a:schemeClr val="tx2"/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омпоненты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управленческой культуры</a:t>
            </a:r>
            <a:endParaRPr lang="en-US" alt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</p:txBody>
      </p:sp>
      <p:grpSp>
        <p:nvGrpSpPr>
          <p:cNvPr id="94214" name="Group 6"/>
          <p:cNvGrpSpPr>
            <a:grpSpLocks/>
          </p:cNvGrpSpPr>
          <p:nvPr/>
        </p:nvGrpSpPr>
        <p:grpSpPr bwMode="auto">
          <a:xfrm>
            <a:off x="455613" y="3857625"/>
            <a:ext cx="2400301" cy="2543175"/>
            <a:chOff x="287" y="2178"/>
            <a:chExt cx="1512" cy="1602"/>
          </a:xfrm>
        </p:grpSpPr>
        <p:grpSp>
          <p:nvGrpSpPr>
            <p:cNvPr id="94215" name="Group 7"/>
            <p:cNvGrpSpPr>
              <a:grpSpLocks/>
            </p:cNvGrpSpPr>
            <p:nvPr/>
          </p:nvGrpSpPr>
          <p:grpSpPr bwMode="auto">
            <a:xfrm>
              <a:off x="287" y="2178"/>
              <a:ext cx="1512" cy="1252"/>
              <a:chOff x="239" y="1179"/>
              <a:chExt cx="2016" cy="1701"/>
            </a:xfrm>
          </p:grpSpPr>
          <p:grpSp>
            <p:nvGrpSpPr>
              <p:cNvPr id="94216" name="Group 8"/>
              <p:cNvGrpSpPr>
                <a:grpSpLocks/>
              </p:cNvGrpSpPr>
              <p:nvPr/>
            </p:nvGrpSpPr>
            <p:grpSpPr bwMode="auto">
              <a:xfrm>
                <a:off x="624" y="1584"/>
                <a:ext cx="1248" cy="1296"/>
                <a:chOff x="2016" y="1920"/>
                <a:chExt cx="1680" cy="1680"/>
              </a:xfrm>
            </p:grpSpPr>
            <p:sp>
              <p:nvSpPr>
                <p:cNvPr id="94217" name="Oval 9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3529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4218" name="Freeform 10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BBF6EE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4219" name="Text Box 11"/>
              <p:cNvSpPr txBox="1">
                <a:spLocks noChangeArrowheads="1"/>
              </p:cNvSpPr>
              <p:nvPr/>
            </p:nvSpPr>
            <p:spPr bwMode="gray">
              <a:xfrm>
                <a:off x="239" y="1179"/>
                <a:ext cx="2016" cy="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ru-RU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Аксиологический</a:t>
                </a:r>
                <a:endParaRPr lang="en-US" altLang="ru-RU" sz="20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94220" name="Oval 12"/>
            <p:cNvSpPr>
              <a:spLocks noChangeArrowheads="1"/>
            </p:cNvSpPr>
            <p:nvPr/>
          </p:nvSpPr>
          <p:spPr bwMode="gray">
            <a:xfrm>
              <a:off x="576" y="3504"/>
              <a:ext cx="995" cy="2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</p:grpSp>
      <p:grpSp>
        <p:nvGrpSpPr>
          <p:cNvPr id="94221" name="Group 13"/>
          <p:cNvGrpSpPr>
            <a:grpSpLocks/>
          </p:cNvGrpSpPr>
          <p:nvPr/>
        </p:nvGrpSpPr>
        <p:grpSpPr bwMode="auto">
          <a:xfrm>
            <a:off x="3518009" y="3853332"/>
            <a:ext cx="2493964" cy="2579688"/>
            <a:chOff x="1491" y="2155"/>
            <a:chExt cx="1571" cy="1625"/>
          </a:xfrm>
        </p:grpSpPr>
        <p:grpSp>
          <p:nvGrpSpPr>
            <p:cNvPr id="94222" name="Group 14"/>
            <p:cNvGrpSpPr>
              <a:grpSpLocks/>
            </p:cNvGrpSpPr>
            <p:nvPr/>
          </p:nvGrpSpPr>
          <p:grpSpPr bwMode="auto">
            <a:xfrm>
              <a:off x="1776" y="2476"/>
              <a:ext cx="960" cy="958"/>
              <a:chOff x="2016" y="1920"/>
              <a:chExt cx="1680" cy="1680"/>
            </a:xfrm>
          </p:grpSpPr>
          <p:sp>
            <p:nvSpPr>
              <p:cNvPr id="94223" name="Oval 15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5137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4224" name="Freeform 16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4225" name="Text Box 17"/>
            <p:cNvSpPr txBox="1">
              <a:spLocks noChangeArrowheads="1"/>
            </p:cNvSpPr>
            <p:nvPr/>
          </p:nvSpPr>
          <p:spPr bwMode="gray">
            <a:xfrm>
              <a:off x="1491" y="2155"/>
              <a:ext cx="1571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Технологический</a:t>
              </a:r>
              <a:endParaRPr lang="en-US" alt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4226" name="Oval 18"/>
            <p:cNvSpPr>
              <a:spLocks noChangeArrowheads="1"/>
            </p:cNvSpPr>
            <p:nvPr/>
          </p:nvSpPr>
          <p:spPr bwMode="gray">
            <a:xfrm>
              <a:off x="1800" y="3504"/>
              <a:ext cx="995" cy="2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</p:grpSp>
      <p:grpSp>
        <p:nvGrpSpPr>
          <p:cNvPr id="94233" name="Group 25"/>
          <p:cNvGrpSpPr>
            <a:grpSpLocks/>
          </p:cNvGrpSpPr>
          <p:nvPr/>
        </p:nvGrpSpPr>
        <p:grpSpPr bwMode="auto">
          <a:xfrm>
            <a:off x="5991227" y="3852863"/>
            <a:ext cx="3105152" cy="2547938"/>
            <a:chOff x="3774" y="2175"/>
            <a:chExt cx="1956" cy="1605"/>
          </a:xfrm>
        </p:grpSpPr>
        <p:grpSp>
          <p:nvGrpSpPr>
            <p:cNvPr id="94234" name="Group 26"/>
            <p:cNvGrpSpPr>
              <a:grpSpLocks/>
            </p:cNvGrpSpPr>
            <p:nvPr/>
          </p:nvGrpSpPr>
          <p:grpSpPr bwMode="auto">
            <a:xfrm>
              <a:off x="3774" y="2175"/>
              <a:ext cx="1956" cy="1238"/>
              <a:chOff x="1802" y="1162"/>
              <a:chExt cx="2347" cy="1478"/>
            </a:xfrm>
          </p:grpSpPr>
          <p:grpSp>
            <p:nvGrpSpPr>
              <p:cNvPr id="94235" name="Group 27"/>
              <p:cNvGrpSpPr>
                <a:grpSpLocks/>
              </p:cNvGrpSpPr>
              <p:nvPr/>
            </p:nvGrpSpPr>
            <p:grpSpPr bwMode="auto">
              <a:xfrm>
                <a:off x="2400" y="1488"/>
                <a:ext cx="1152" cy="1152"/>
                <a:chOff x="2016" y="1920"/>
                <a:chExt cx="1680" cy="1680"/>
              </a:xfrm>
            </p:grpSpPr>
            <p:sp>
              <p:nvSpPr>
                <p:cNvPr id="94236" name="Oval 28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4237" name="Freeform 29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BBF6EE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4238" name="Text Box 30"/>
              <p:cNvSpPr txBox="1">
                <a:spLocks noChangeArrowheads="1"/>
              </p:cNvSpPr>
              <p:nvPr/>
            </p:nvSpPr>
            <p:spPr bwMode="gray">
              <a:xfrm>
                <a:off x="1802" y="1162"/>
                <a:ext cx="2347" cy="3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ru-RU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Личностно-творческий</a:t>
                </a:r>
                <a:endParaRPr lang="en-US" altLang="ru-RU" sz="20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94239" name="Oval 31"/>
            <p:cNvSpPr>
              <a:spLocks noChangeArrowheads="1"/>
            </p:cNvSpPr>
            <p:nvPr/>
          </p:nvSpPr>
          <p:spPr bwMode="gray">
            <a:xfrm>
              <a:off x="4272" y="3504"/>
              <a:ext cx="995" cy="2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</p:grpSp>
    </p:spTree>
    <p:extLst>
      <p:ext uri="{BB962C8B-B14F-4D97-AF65-F5344CB8AC3E}">
        <p14:creationId xmlns:p14="http://schemas.microsoft.com/office/powerpoint/2010/main" val="24973842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681" y="1844824"/>
            <a:ext cx="8648791" cy="4656138"/>
          </a:xfrm>
        </p:spPr>
        <p:txBody>
          <a:bodyPr/>
          <a:lstStyle/>
          <a:p>
            <a:pPr algn="just"/>
            <a:r>
              <a:rPr lang="ru-RU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Аксиологический компонент</a:t>
            </a:r>
            <a:r>
              <a:rPr lang="ru-RU" sz="1800" i="1" dirty="0"/>
              <a:t> </a:t>
            </a:r>
            <a:r>
              <a:rPr lang="ru-RU" sz="1800" dirty="0"/>
              <a:t>управленческой культуры руководителя сформирован совокупностью управленческо-педагогических ценностей, имеющих значение и смысл в руководстве образовательным учреждением. В процессе управленческой деятельности руководитель усваивает новые теории и концепции управления, овладевает навыками, и в зависимости от степени их приложения в практической деятельности они оцениваются им как более или менее значимые. Имеющие в настоящий момент большую значимость для эффективного управления знания, идеи, концепции и выступают в качестве управленческо-педагогических ценностей.</a:t>
            </a:r>
          </a:p>
          <a:p>
            <a:pPr indent="373063"/>
            <a:endParaRPr lang="ru-RU" sz="1800" dirty="0"/>
          </a:p>
        </p:txBody>
      </p:sp>
      <p:pic>
        <p:nvPicPr>
          <p:cNvPr id="6" name="Picture 2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687" r="1314" b="3094"/>
          <a:stretch>
            <a:fillRect/>
          </a:stretch>
        </p:blipFill>
        <p:spPr bwMode="auto">
          <a:xfrm>
            <a:off x="7519105" y="476672"/>
            <a:ext cx="1008112" cy="9843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276617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Аксиологический компонент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119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681" y="1844824"/>
            <a:ext cx="8720799" cy="4656138"/>
          </a:xfrm>
        </p:spPr>
        <p:txBody>
          <a:bodyPr/>
          <a:lstStyle/>
          <a:p>
            <a:pPr algn="just"/>
            <a:r>
              <a:rPr lang="ru-RU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Технологический компонент </a:t>
            </a:r>
            <a:r>
              <a:rPr lang="ru-RU" sz="1800" dirty="0"/>
              <a:t>управленческой культуры руководителя включает в себя способы и приемы управления педагогическим процессом, предполагает решение специфических педагогических задач. Решение данных задач основывается на умениях руководителя-менеджера в области педагогического анализа и планирования, организации, контроля и регулирования педагогического процесса. Уровень управленческой культуры руководителя зависит от уровня овладения приемами и способами решения указанных типов задач.</a:t>
            </a:r>
          </a:p>
          <a:p>
            <a:pPr indent="373063"/>
            <a:endParaRPr lang="ru-RU" sz="1800" dirty="0"/>
          </a:p>
        </p:txBody>
      </p:sp>
      <p:pic>
        <p:nvPicPr>
          <p:cNvPr id="6" name="Picture 2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687" r="1314" b="3094"/>
          <a:stretch>
            <a:fillRect/>
          </a:stretch>
        </p:blipFill>
        <p:spPr bwMode="auto">
          <a:xfrm>
            <a:off x="7519105" y="476672"/>
            <a:ext cx="1008112" cy="9843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276617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Технологический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компонент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910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681" y="1844824"/>
            <a:ext cx="8720799" cy="4656138"/>
          </a:xfrm>
        </p:spPr>
        <p:txBody>
          <a:bodyPr/>
          <a:lstStyle/>
          <a:p>
            <a:pPr algn="just"/>
            <a:r>
              <a:rPr lang="ru-RU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Личностно-творческий компонент</a:t>
            </a:r>
            <a:r>
              <a:rPr lang="ru-RU" sz="1800" dirty="0"/>
              <a:t> управленческой культуры руководителя рассматривает управление педагогическими системами как творческий акт. При всей </a:t>
            </a:r>
            <a:r>
              <a:rPr lang="ru-RU" sz="1800" dirty="0" err="1"/>
              <a:t>заданности</a:t>
            </a:r>
            <a:r>
              <a:rPr lang="ru-RU" sz="1800" dirty="0"/>
              <a:t>, </a:t>
            </a:r>
            <a:r>
              <a:rPr lang="ru-RU" sz="1800" dirty="0" err="1"/>
              <a:t>алгоритмичности</a:t>
            </a:r>
            <a:r>
              <a:rPr lang="ru-RU" sz="1800" dirty="0"/>
              <a:t> управления деятельность руководителя является творческой. Осваивая ценности и технологии управления, руководитель образовательного учреждения преобразовывает, интерпретирует их, что определяется как личностными особенностями руководителя, так и особенностями объекта управления. Становится очевидным, что управление педагогическими системами является сферой приложения и реализации способностей личности.</a:t>
            </a:r>
          </a:p>
          <a:p>
            <a:pPr indent="373063"/>
            <a:endParaRPr lang="ru-RU" sz="1800" dirty="0"/>
          </a:p>
        </p:txBody>
      </p:sp>
      <p:pic>
        <p:nvPicPr>
          <p:cNvPr id="6" name="Picture 2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687" r="1314" b="3094"/>
          <a:stretch>
            <a:fillRect/>
          </a:stretch>
        </p:blipFill>
        <p:spPr bwMode="auto">
          <a:xfrm>
            <a:off x="7519105" y="476672"/>
            <a:ext cx="1008112" cy="9843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276617"/>
            <a:ext cx="5112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 </a:t>
            </a: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Личностно-творческий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компонент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713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AutoShape 3"/>
          <p:cNvSpPr>
            <a:spLocks noChangeArrowheads="1"/>
          </p:cNvSpPr>
          <p:nvPr/>
        </p:nvSpPr>
        <p:spPr bwMode="auto">
          <a:xfrm>
            <a:off x="5436096" y="3352799"/>
            <a:ext cx="3600400" cy="3211513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27451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ru-RU" altLang="ru-RU">
              <a:latin typeface="Verdana" panose="020B0604030504040204" pitchFamily="34" charset="0"/>
            </a:endParaRPr>
          </a:p>
        </p:txBody>
      </p:sp>
      <p:sp>
        <p:nvSpPr>
          <p:cNvPr id="69637" name="AutoShape 5"/>
          <p:cNvSpPr>
            <a:spLocks noChangeArrowheads="1"/>
          </p:cNvSpPr>
          <p:nvPr/>
        </p:nvSpPr>
        <p:spPr bwMode="auto">
          <a:xfrm>
            <a:off x="103312" y="3352800"/>
            <a:ext cx="3748608" cy="3211512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27451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ru-RU" altLang="ru-RU">
              <a:latin typeface="Verdana" panose="020B0604030504040204" pitchFamily="34" charset="0"/>
            </a:endParaRP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179512" y="3552825"/>
            <a:ext cx="3888432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1200" u="sng" dirty="0"/>
              <a:t>Первая группа </a:t>
            </a:r>
            <a:r>
              <a:rPr lang="ru-RU" sz="1200" dirty="0"/>
              <a:t>признаков связана с пониманием культуры как совокупности таких ценностей как:</a:t>
            </a:r>
          </a:p>
          <a:p>
            <a:pPr lvl="0"/>
            <a:r>
              <a:rPr lang="ru-RU" sz="1200" dirty="0" smtClean="0"/>
              <a:t>- наличие </a:t>
            </a:r>
            <a:r>
              <a:rPr lang="ru-RU" sz="1200" dirty="0"/>
              <a:t>в управленческой системе учебного заведения формализованных норм, взглядов, принципов, на основе которых осуществляется управленческая деятельность;</a:t>
            </a:r>
          </a:p>
          <a:p>
            <a:pPr lvl="0"/>
            <a:r>
              <a:rPr lang="ru-RU" sz="1200" dirty="0" smtClean="0"/>
              <a:t>- существование </a:t>
            </a:r>
            <a:r>
              <a:rPr lang="ru-RU" sz="1200" dirty="0"/>
              <a:t>четкого и общепринятого представления о допустимых и недопустимые методы управленческой деятельности;</a:t>
            </a:r>
          </a:p>
          <a:p>
            <a:pPr lvl="0"/>
            <a:r>
              <a:rPr lang="ru-RU" sz="1200" dirty="0" smtClean="0"/>
              <a:t>- наличие </a:t>
            </a:r>
            <a:r>
              <a:rPr lang="ru-RU" sz="1200" dirty="0"/>
              <a:t>неформальной коммуникации и личных контактов между управленцами разного уровня и работниками учреждения.</a:t>
            </a:r>
          </a:p>
        </p:txBody>
      </p:sp>
      <p:sp>
        <p:nvSpPr>
          <p:cNvPr id="69639" name="Freeform 7"/>
          <p:cNvSpPr>
            <a:spLocks/>
          </p:cNvSpPr>
          <p:nvPr/>
        </p:nvSpPr>
        <p:spPr bwMode="gray">
          <a:xfrm>
            <a:off x="3889363" y="3241003"/>
            <a:ext cx="418009" cy="9651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9640" name="AutoShape 8"/>
          <p:cNvSpPr>
            <a:spLocks noChangeAspect="1" noChangeArrowheads="1" noTextEdit="1"/>
          </p:cNvSpPr>
          <p:nvPr/>
        </p:nvSpPr>
        <p:spPr bwMode="gray">
          <a:xfrm flipH="1">
            <a:off x="4868863" y="3252788"/>
            <a:ext cx="90963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9641" name="Freeform 9"/>
          <p:cNvSpPr>
            <a:spLocks/>
          </p:cNvSpPr>
          <p:nvPr/>
        </p:nvSpPr>
        <p:spPr bwMode="gray">
          <a:xfrm flipH="1">
            <a:off x="4802697" y="3241105"/>
            <a:ext cx="611187" cy="821109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69642" name="Group 10"/>
          <p:cNvGrpSpPr>
            <a:grpSpLocks/>
          </p:cNvGrpSpPr>
          <p:nvPr/>
        </p:nvGrpSpPr>
        <p:grpSpPr bwMode="auto">
          <a:xfrm>
            <a:off x="1763688" y="1628775"/>
            <a:ext cx="5256584" cy="1601788"/>
            <a:chOff x="1997" y="1314"/>
            <a:chExt cx="1889" cy="1009"/>
          </a:xfrm>
        </p:grpSpPr>
        <p:grpSp>
          <p:nvGrpSpPr>
            <p:cNvPr id="69643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69644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9645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9646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9647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9648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9649" name="Oval 17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69650" name="Text Box 18"/>
          <p:cNvSpPr txBox="1">
            <a:spLocks noChangeArrowheads="1"/>
          </p:cNvSpPr>
          <p:nvPr/>
        </p:nvSpPr>
        <p:spPr bwMode="auto">
          <a:xfrm>
            <a:off x="2460862" y="1660435"/>
            <a:ext cx="405434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2400" b="1" dirty="0" smtClean="0">
                <a:solidFill>
                  <a:srgbClr val="000000"/>
                </a:solidFill>
              </a:rPr>
              <a:t>Признаки</a:t>
            </a:r>
          </a:p>
          <a:p>
            <a:pPr algn="ctr" eaLnBrk="0" hangingPunct="0"/>
            <a:r>
              <a:rPr lang="ru-RU" altLang="ru-RU" sz="2400" b="1" dirty="0">
                <a:solidFill>
                  <a:srgbClr val="000000"/>
                </a:solidFill>
              </a:rPr>
              <a:t>у</a:t>
            </a:r>
            <a:r>
              <a:rPr lang="ru-RU" altLang="ru-RU" sz="2400" b="1" dirty="0" smtClean="0">
                <a:solidFill>
                  <a:srgbClr val="000000"/>
                </a:solidFill>
              </a:rPr>
              <a:t>правленческой культуры</a:t>
            </a:r>
            <a:endParaRPr lang="en-US" altLang="ru-RU" sz="1400" dirty="0">
              <a:solidFill>
                <a:srgbClr val="000000"/>
              </a:solidFill>
            </a:endParaRPr>
          </a:p>
        </p:txBody>
      </p:sp>
      <p:sp>
        <p:nvSpPr>
          <p:cNvPr id="69651" name="Text Box 19"/>
          <p:cNvSpPr txBox="1">
            <a:spLocks noChangeArrowheads="1"/>
          </p:cNvSpPr>
          <p:nvPr/>
        </p:nvSpPr>
        <p:spPr bwMode="auto">
          <a:xfrm>
            <a:off x="5562600" y="3552825"/>
            <a:ext cx="3473896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1200" u="sng" dirty="0"/>
              <a:t>Вторая группа </a:t>
            </a:r>
            <a:r>
              <a:rPr lang="ru-RU" sz="1200" dirty="0"/>
              <a:t>определяется пониманием культуры как способа осуществления целенаправленной и рациональной управленческой деятельности:</a:t>
            </a:r>
          </a:p>
          <a:p>
            <a:pPr lvl="0"/>
            <a:r>
              <a:rPr lang="ru-RU" sz="1200" dirty="0"/>
              <a:t> </a:t>
            </a:r>
            <a:r>
              <a:rPr lang="ru-RU" sz="1200" dirty="0" smtClean="0"/>
              <a:t>- развитая </a:t>
            </a:r>
            <a:r>
              <a:rPr lang="ru-RU" sz="1200" dirty="0"/>
              <a:t>структура управления, которая предусматривает наличие специализированных подразделений, которые действуют скоординировано, выполняя специфические задачи;</a:t>
            </a:r>
          </a:p>
          <a:p>
            <a:pPr lvl="0"/>
            <a:r>
              <a:rPr lang="ru-RU" sz="1200" dirty="0" smtClean="0"/>
              <a:t>- налаженная </a:t>
            </a:r>
            <a:r>
              <a:rPr lang="ru-RU" sz="1200" dirty="0"/>
              <a:t>система обратной связи (от подчиненных к руководству);</a:t>
            </a:r>
          </a:p>
          <a:p>
            <a:pPr lvl="0"/>
            <a:r>
              <a:rPr lang="ru-RU" sz="1200" dirty="0" smtClean="0"/>
              <a:t>- систематизация </a:t>
            </a:r>
            <a:r>
              <a:rPr lang="ru-RU" sz="1200" dirty="0"/>
              <a:t>и рефлексия результатов выполнения управленческих решений, их критическая оценка и корректировка;</a:t>
            </a:r>
          </a:p>
          <a:p>
            <a:pPr lvl="0"/>
            <a:r>
              <a:rPr lang="ru-RU" sz="1200" dirty="0" smtClean="0"/>
              <a:t>- делегирование </a:t>
            </a:r>
            <a:r>
              <a:rPr lang="ru-RU" sz="1200" dirty="0"/>
              <a:t>управленческих полномочий.</a:t>
            </a:r>
          </a:p>
        </p:txBody>
      </p:sp>
      <p:pic>
        <p:nvPicPr>
          <p:cNvPr id="22" name="Picture 2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687" r="1314" b="3094"/>
          <a:stretch>
            <a:fillRect/>
          </a:stretch>
        </p:blipFill>
        <p:spPr bwMode="auto">
          <a:xfrm>
            <a:off x="7519105" y="476672"/>
            <a:ext cx="1008112" cy="9843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139952" y="4149080"/>
            <a:ext cx="5410200" cy="414337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СПАСИБО </a:t>
            </a:r>
          </a:p>
          <a:p>
            <a:pPr algn="ctr">
              <a:lnSpc>
                <a:spcPct val="80000"/>
              </a:lnSpc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ЗА </a:t>
            </a:r>
          </a:p>
          <a:p>
            <a:pPr algn="ctr">
              <a:lnSpc>
                <a:spcPct val="80000"/>
              </a:lnSpc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ВНИМАНИЕ !</a:t>
            </a:r>
            <a:endParaRPr lang="en-US" altLang="ru-RU" sz="32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71600" y="4293096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7" name="Picture 2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687" r="1314" b="3094"/>
          <a:stretch>
            <a:fillRect/>
          </a:stretch>
        </p:blipFill>
        <p:spPr bwMode="auto">
          <a:xfrm>
            <a:off x="1547664" y="2708920"/>
            <a:ext cx="2088232" cy="20389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6"/>
            <a:ext cx="8712968" cy="4656138"/>
          </a:xfrm>
        </p:spPr>
        <p:txBody>
          <a:bodyPr/>
          <a:lstStyle/>
          <a:p>
            <a:pPr indent="554038">
              <a:lnSpc>
                <a:spcPct val="80000"/>
              </a:lnSpc>
            </a:pPr>
            <a:r>
              <a:rPr lang="ru-RU" sz="2000" dirty="0"/>
              <a:t>В практической деятельности управленческая культура </a:t>
            </a:r>
            <a:r>
              <a:rPr lang="ru-RU" sz="2000" dirty="0" smtClean="0"/>
              <a:t>выражается </a:t>
            </a:r>
            <a:r>
              <a:rPr lang="ru-RU" sz="2000" dirty="0"/>
              <a:t>через систему определенных </a:t>
            </a:r>
            <a:r>
              <a:rPr lang="ru-RU" sz="2000" dirty="0" smtClean="0"/>
              <a:t>функций</a:t>
            </a:r>
            <a:r>
              <a:rPr lang="ru-RU" sz="2000" dirty="0"/>
              <a:t>, содержание которых обусловлено целью и задачами управления, особенностями управленческой структуры, социокультурными и психологическими особенностями сотрудников организации.</a:t>
            </a:r>
            <a:endParaRPr lang="en-US" altLang="ru-RU" sz="1800" dirty="0"/>
          </a:p>
        </p:txBody>
      </p:sp>
      <p:pic>
        <p:nvPicPr>
          <p:cNvPr id="6" name="Picture 2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687" r="1314" b="3094"/>
          <a:stretch>
            <a:fillRect/>
          </a:stretch>
        </p:blipFill>
        <p:spPr bwMode="auto">
          <a:xfrm>
            <a:off x="7519105" y="476672"/>
            <a:ext cx="1008112" cy="9843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828800"/>
            <a:ext cx="8784976" cy="4656138"/>
          </a:xfrm>
        </p:spPr>
        <p:txBody>
          <a:bodyPr/>
          <a:lstStyle/>
          <a:p>
            <a:pPr algn="just"/>
            <a:r>
              <a:rPr lang="ru-RU" sz="2000" dirty="0"/>
              <a:t>В современной научной литературе </a:t>
            </a:r>
            <a:r>
              <a:rPr lang="ru-RU" sz="2000" i="1" dirty="0"/>
              <a:t>управленческая культура </a:t>
            </a:r>
            <a:r>
              <a:rPr lang="ru-RU" sz="2000" dirty="0"/>
              <a:t>понимается, как вид культуры, состоящий из политической, правовой, административной, менеджерской, организационной, социально-психологической, информационной, коммуникативной и экономической культуры и является интегральным образования системы знаний и умений, личностных качеств, мотивов и ценностей, которые реализуются во время управления.</a:t>
            </a:r>
          </a:p>
        </p:txBody>
      </p:sp>
      <p:pic>
        <p:nvPicPr>
          <p:cNvPr id="6" name="Picture 2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687" r="1314" b="3094"/>
          <a:stretch>
            <a:fillRect/>
          </a:stretch>
        </p:blipFill>
        <p:spPr bwMode="auto">
          <a:xfrm>
            <a:off x="7519105" y="476672"/>
            <a:ext cx="1008112" cy="9843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343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ru-RU"/>
              <a:t>Company Logo</a:t>
            </a:r>
          </a:p>
        </p:txBody>
      </p:sp>
      <p:grpSp>
        <p:nvGrpSpPr>
          <p:cNvPr id="77827" name="Group 3"/>
          <p:cNvGrpSpPr>
            <a:grpSpLocks/>
          </p:cNvGrpSpPr>
          <p:nvPr/>
        </p:nvGrpSpPr>
        <p:grpSpPr bwMode="auto">
          <a:xfrm>
            <a:off x="395536" y="1049882"/>
            <a:ext cx="8461375" cy="5018084"/>
            <a:chOff x="272" y="774"/>
            <a:chExt cx="5330" cy="3161"/>
          </a:xfrm>
        </p:grpSpPr>
        <p:sp>
          <p:nvSpPr>
            <p:cNvPr id="77828" name="Oval 4"/>
            <p:cNvSpPr>
              <a:spLocks noChangeArrowheads="1"/>
            </p:cNvSpPr>
            <p:nvPr/>
          </p:nvSpPr>
          <p:spPr bwMode="auto">
            <a:xfrm>
              <a:off x="1632" y="1344"/>
              <a:ext cx="2544" cy="2496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77829" name="Group 5"/>
            <p:cNvGrpSpPr>
              <a:grpSpLocks/>
            </p:cNvGrpSpPr>
            <p:nvPr/>
          </p:nvGrpSpPr>
          <p:grpSpPr bwMode="auto">
            <a:xfrm>
              <a:off x="2256" y="1968"/>
              <a:ext cx="1296" cy="1344"/>
              <a:chOff x="2016" y="1920"/>
              <a:chExt cx="1680" cy="1680"/>
            </a:xfrm>
          </p:grpSpPr>
          <p:sp>
            <p:nvSpPr>
              <p:cNvPr id="77830" name="Oval 6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6600">
                      <a:gamma/>
                      <a:shade val="4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7831" name="Freeform 7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66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BBF6EE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7832" name="Text Box 8"/>
            <p:cNvSpPr txBox="1">
              <a:spLocks noChangeArrowheads="1"/>
            </p:cNvSpPr>
            <p:nvPr/>
          </p:nvSpPr>
          <p:spPr bwMode="gray">
            <a:xfrm>
              <a:off x="2261" y="2273"/>
              <a:ext cx="1336" cy="5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Виды </a:t>
              </a:r>
            </a:p>
            <a:p>
              <a:pPr algn="ctr" eaLnBrk="0" hangingPunct="0"/>
              <a:r>
                <a:rPr lang="ru-RU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управленческой </a:t>
              </a:r>
            </a:p>
            <a:p>
              <a:pPr algn="ctr" eaLnBrk="0" hangingPunct="0"/>
              <a:r>
                <a:rPr lang="ru-RU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культуры</a:t>
              </a:r>
              <a:endParaRPr lang="en-US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77833" name="Group 9"/>
            <p:cNvGrpSpPr>
              <a:grpSpLocks/>
            </p:cNvGrpSpPr>
            <p:nvPr/>
          </p:nvGrpSpPr>
          <p:grpSpPr bwMode="auto">
            <a:xfrm>
              <a:off x="2649" y="945"/>
              <a:ext cx="432" cy="514"/>
              <a:chOff x="2649" y="929"/>
              <a:chExt cx="432" cy="514"/>
            </a:xfrm>
          </p:grpSpPr>
          <p:grpSp>
            <p:nvGrpSpPr>
              <p:cNvPr id="77834" name="Group 10"/>
              <p:cNvGrpSpPr>
                <a:grpSpLocks/>
              </p:cNvGrpSpPr>
              <p:nvPr/>
            </p:nvGrpSpPr>
            <p:grpSpPr bwMode="auto">
              <a:xfrm>
                <a:off x="2649" y="929"/>
                <a:ext cx="432" cy="415"/>
                <a:chOff x="2051" y="1275"/>
                <a:chExt cx="1680" cy="1680"/>
              </a:xfrm>
            </p:grpSpPr>
            <p:sp>
              <p:nvSpPr>
                <p:cNvPr id="77835" name="Oval 11"/>
                <p:cNvSpPr>
                  <a:spLocks noChangeArrowheads="1"/>
                </p:cNvSpPr>
                <p:nvPr/>
              </p:nvSpPr>
              <p:spPr bwMode="gray">
                <a:xfrm>
                  <a:off x="2051" y="1275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42353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7836" name="Freeform 12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BBF6EE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7837" name="Text Box 13"/>
              <p:cNvSpPr txBox="1">
                <a:spLocks noChangeArrowheads="1"/>
              </p:cNvSpPr>
              <p:nvPr/>
            </p:nvSpPr>
            <p:spPr bwMode="gray">
              <a:xfrm>
                <a:off x="2807" y="1152"/>
                <a:ext cx="116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endParaRPr lang="en-US" altLang="ru-RU" sz="2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anose="020B0604030504040204" pitchFamily="34" charset="0"/>
                </a:endParaRPr>
              </a:p>
            </p:txBody>
          </p:sp>
        </p:grpSp>
        <p:grpSp>
          <p:nvGrpSpPr>
            <p:cNvPr id="77838" name="Group 14"/>
            <p:cNvGrpSpPr>
              <a:grpSpLocks/>
            </p:cNvGrpSpPr>
            <p:nvPr/>
          </p:nvGrpSpPr>
          <p:grpSpPr bwMode="auto">
            <a:xfrm>
              <a:off x="2236" y="3191"/>
              <a:ext cx="201" cy="176"/>
              <a:chOff x="2236" y="3191"/>
              <a:chExt cx="201" cy="176"/>
            </a:xfrm>
          </p:grpSpPr>
          <p:sp>
            <p:nvSpPr>
              <p:cNvPr id="77839" name="Oval 15"/>
              <p:cNvSpPr>
                <a:spLocks noChangeArrowheads="1"/>
              </p:cNvSpPr>
              <p:nvPr/>
            </p:nvSpPr>
            <p:spPr bwMode="gray">
              <a:xfrm rot="18227093">
                <a:off x="2239" y="3282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6666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7840" name="Oval 16"/>
              <p:cNvSpPr>
                <a:spLocks noChangeArrowheads="1"/>
              </p:cNvSpPr>
              <p:nvPr/>
            </p:nvSpPr>
            <p:spPr bwMode="gray">
              <a:xfrm rot="18227093">
                <a:off x="2353" y="3188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6666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7843" name="Oval 19"/>
            <p:cNvSpPr>
              <a:spLocks noChangeArrowheads="1"/>
            </p:cNvSpPr>
            <p:nvPr/>
          </p:nvSpPr>
          <p:spPr bwMode="gray">
            <a:xfrm>
              <a:off x="1728" y="3503"/>
              <a:ext cx="432" cy="432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24314"/>
                    <a:invGamma/>
                  </a:scheme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7848" name="Oval 24"/>
            <p:cNvSpPr>
              <a:spLocks noChangeArrowheads="1"/>
            </p:cNvSpPr>
            <p:nvPr/>
          </p:nvSpPr>
          <p:spPr bwMode="gray">
            <a:xfrm>
              <a:off x="3839" y="1439"/>
              <a:ext cx="430" cy="437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57647"/>
                    <a:invGamma/>
                  </a:scheme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7853" name="Oval 29"/>
            <p:cNvSpPr>
              <a:spLocks noChangeArrowheads="1"/>
            </p:cNvSpPr>
            <p:nvPr/>
          </p:nvSpPr>
          <p:spPr bwMode="gray">
            <a:xfrm>
              <a:off x="3683" y="3457"/>
              <a:ext cx="412" cy="392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5490"/>
                    <a:invGamma/>
                  </a:scheme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7858" name="Oval 34"/>
            <p:cNvSpPr>
              <a:spLocks noChangeArrowheads="1"/>
            </p:cNvSpPr>
            <p:nvPr/>
          </p:nvSpPr>
          <p:spPr bwMode="gray">
            <a:xfrm>
              <a:off x="1582" y="1418"/>
              <a:ext cx="432" cy="432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5490"/>
                    <a:invGamma/>
                  </a:scheme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7861" name="Oval 37"/>
            <p:cNvSpPr>
              <a:spLocks noChangeArrowheads="1"/>
            </p:cNvSpPr>
            <p:nvPr/>
          </p:nvSpPr>
          <p:spPr bwMode="gray">
            <a:xfrm rot="18227093">
              <a:off x="3507" y="3261"/>
              <a:ext cx="82" cy="87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7862" name="Oval 38"/>
            <p:cNvSpPr>
              <a:spLocks noChangeArrowheads="1"/>
            </p:cNvSpPr>
            <p:nvPr/>
          </p:nvSpPr>
          <p:spPr bwMode="gray">
            <a:xfrm rot="18227093">
              <a:off x="3411" y="3165"/>
              <a:ext cx="82" cy="87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77863" name="Group 39"/>
            <p:cNvGrpSpPr>
              <a:grpSpLocks/>
            </p:cNvGrpSpPr>
            <p:nvPr/>
          </p:nvGrpSpPr>
          <p:grpSpPr bwMode="auto">
            <a:xfrm>
              <a:off x="2099" y="1869"/>
              <a:ext cx="259" cy="235"/>
              <a:chOff x="2147" y="1917"/>
              <a:chExt cx="259" cy="235"/>
            </a:xfrm>
          </p:grpSpPr>
          <p:sp>
            <p:nvSpPr>
              <p:cNvPr id="77864" name="Oval 40"/>
              <p:cNvSpPr>
                <a:spLocks noChangeArrowheads="1"/>
              </p:cNvSpPr>
              <p:nvPr/>
            </p:nvSpPr>
            <p:spPr bwMode="gray">
              <a:xfrm rot="18227093">
                <a:off x="2150" y="1914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5764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7865" name="Oval 41"/>
              <p:cNvSpPr>
                <a:spLocks noChangeArrowheads="1"/>
              </p:cNvSpPr>
              <p:nvPr/>
            </p:nvSpPr>
            <p:spPr bwMode="gray">
              <a:xfrm rot="18227093">
                <a:off x="2322" y="2067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862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77866" name="Group 42"/>
            <p:cNvGrpSpPr>
              <a:grpSpLocks/>
            </p:cNvGrpSpPr>
            <p:nvPr/>
          </p:nvGrpSpPr>
          <p:grpSpPr bwMode="auto">
            <a:xfrm>
              <a:off x="2832" y="1612"/>
              <a:ext cx="87" cy="260"/>
              <a:chOff x="2832" y="1612"/>
              <a:chExt cx="87" cy="260"/>
            </a:xfrm>
          </p:grpSpPr>
          <p:sp>
            <p:nvSpPr>
              <p:cNvPr id="77867" name="Oval 43"/>
              <p:cNvSpPr>
                <a:spLocks noChangeArrowheads="1"/>
              </p:cNvSpPr>
              <p:nvPr/>
            </p:nvSpPr>
            <p:spPr bwMode="gray">
              <a:xfrm rot="18227093">
                <a:off x="2835" y="1609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549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7868" name="Oval 44"/>
              <p:cNvSpPr>
                <a:spLocks noChangeArrowheads="1"/>
              </p:cNvSpPr>
              <p:nvPr/>
            </p:nvSpPr>
            <p:spPr bwMode="gray">
              <a:xfrm rot="18227093">
                <a:off x="2835" y="1787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862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7869" name="Oval 45"/>
            <p:cNvSpPr>
              <a:spLocks noChangeArrowheads="1"/>
            </p:cNvSpPr>
            <p:nvPr/>
          </p:nvSpPr>
          <p:spPr bwMode="gray">
            <a:xfrm rot="18227093">
              <a:off x="3643" y="1866"/>
              <a:ext cx="82" cy="8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75686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7870" name="Oval 46"/>
            <p:cNvSpPr>
              <a:spLocks noChangeArrowheads="1"/>
            </p:cNvSpPr>
            <p:nvPr/>
          </p:nvSpPr>
          <p:spPr bwMode="gray">
            <a:xfrm rot="18227093">
              <a:off x="3452" y="2024"/>
              <a:ext cx="82" cy="8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75686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7871" name="Text Box 47"/>
            <p:cNvSpPr txBox="1">
              <a:spLocks noChangeArrowheads="1"/>
            </p:cNvSpPr>
            <p:nvPr/>
          </p:nvSpPr>
          <p:spPr bwMode="auto">
            <a:xfrm>
              <a:off x="406" y="1483"/>
              <a:ext cx="131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16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Менеджерская</a:t>
              </a:r>
              <a:endParaRPr lang="en-US" alt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7872" name="Text Box 48"/>
            <p:cNvSpPr txBox="1">
              <a:spLocks noChangeArrowheads="1"/>
            </p:cNvSpPr>
            <p:nvPr/>
          </p:nvSpPr>
          <p:spPr bwMode="auto">
            <a:xfrm>
              <a:off x="1728" y="774"/>
              <a:ext cx="223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16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Политическая</a:t>
              </a:r>
              <a:endParaRPr lang="en-US" alt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7873" name="Text Box 49"/>
            <p:cNvSpPr txBox="1">
              <a:spLocks noChangeArrowheads="1"/>
            </p:cNvSpPr>
            <p:nvPr/>
          </p:nvSpPr>
          <p:spPr bwMode="auto">
            <a:xfrm>
              <a:off x="4017" y="1435"/>
              <a:ext cx="1200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sz="16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Правовая</a:t>
              </a:r>
              <a:endParaRPr lang="en-US" alt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7874" name="Text Box 50"/>
            <p:cNvSpPr txBox="1">
              <a:spLocks noChangeArrowheads="1"/>
            </p:cNvSpPr>
            <p:nvPr/>
          </p:nvSpPr>
          <p:spPr bwMode="auto">
            <a:xfrm>
              <a:off x="272" y="3527"/>
              <a:ext cx="1570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16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Организационная</a:t>
              </a:r>
              <a:endParaRPr lang="en-US" alt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7875" name="Text Box 51"/>
            <p:cNvSpPr txBox="1">
              <a:spLocks noChangeArrowheads="1"/>
            </p:cNvSpPr>
            <p:nvPr/>
          </p:nvSpPr>
          <p:spPr bwMode="auto">
            <a:xfrm>
              <a:off x="3984" y="3504"/>
              <a:ext cx="161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16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Административная</a:t>
              </a:r>
              <a:endParaRPr lang="en-US" alt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54" name="Picture 2" descr="Рисунок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687" r="1314" b="3094"/>
          <a:stretch>
            <a:fillRect/>
          </a:stretch>
        </p:blipFill>
        <p:spPr bwMode="auto">
          <a:xfrm>
            <a:off x="7519105" y="476672"/>
            <a:ext cx="1008112" cy="9843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Oval 19"/>
          <p:cNvSpPr>
            <a:spLocks noChangeArrowheads="1"/>
          </p:cNvSpPr>
          <p:nvPr/>
        </p:nvSpPr>
        <p:spPr bwMode="gray">
          <a:xfrm>
            <a:off x="6548153" y="3194024"/>
            <a:ext cx="685800" cy="685800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24314"/>
                  <a:invGamma/>
                </a:schemeClr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7" name="Oval 15"/>
          <p:cNvSpPr>
            <a:spLocks noChangeArrowheads="1"/>
          </p:cNvSpPr>
          <p:nvPr/>
        </p:nvSpPr>
        <p:spPr bwMode="gray">
          <a:xfrm rot="18227093">
            <a:off x="5915366" y="3678037"/>
            <a:ext cx="130175" cy="138113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8" name="Oval 15"/>
          <p:cNvSpPr>
            <a:spLocks noChangeArrowheads="1"/>
          </p:cNvSpPr>
          <p:nvPr/>
        </p:nvSpPr>
        <p:spPr bwMode="gray">
          <a:xfrm rot="18227093">
            <a:off x="6275177" y="3585542"/>
            <a:ext cx="130175" cy="138113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9" name="Oval 11"/>
          <p:cNvSpPr>
            <a:spLocks noChangeArrowheads="1"/>
          </p:cNvSpPr>
          <p:nvPr/>
        </p:nvSpPr>
        <p:spPr bwMode="gray">
          <a:xfrm>
            <a:off x="6461323" y="4396555"/>
            <a:ext cx="685800" cy="658812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2353"/>
                  <a:invGamma/>
                </a:schemeClr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0" name="Oval 43"/>
          <p:cNvSpPr>
            <a:spLocks noChangeArrowheads="1"/>
          </p:cNvSpPr>
          <p:nvPr/>
        </p:nvSpPr>
        <p:spPr bwMode="gray">
          <a:xfrm rot="18227093">
            <a:off x="5637440" y="4402483"/>
            <a:ext cx="130175" cy="138113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549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" name="Oval 43"/>
          <p:cNvSpPr>
            <a:spLocks noChangeArrowheads="1"/>
          </p:cNvSpPr>
          <p:nvPr/>
        </p:nvSpPr>
        <p:spPr bwMode="gray">
          <a:xfrm rot="18227093">
            <a:off x="6037160" y="4489477"/>
            <a:ext cx="130175" cy="138113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549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212283" y="3130409"/>
            <a:ext cx="1946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Социально-психологическая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7123" y="4536846"/>
            <a:ext cx="19968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Информационная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Oval 29"/>
          <p:cNvSpPr>
            <a:spLocks noChangeArrowheads="1"/>
          </p:cNvSpPr>
          <p:nvPr/>
        </p:nvSpPr>
        <p:spPr bwMode="gray">
          <a:xfrm>
            <a:off x="2034336" y="4461956"/>
            <a:ext cx="654050" cy="6223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5490"/>
                  <a:invGamma/>
                </a:schemeClr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5" name="Oval 37"/>
          <p:cNvSpPr>
            <a:spLocks noChangeArrowheads="1"/>
          </p:cNvSpPr>
          <p:nvPr/>
        </p:nvSpPr>
        <p:spPr bwMode="gray">
          <a:xfrm rot="18227093">
            <a:off x="2762375" y="4452531"/>
            <a:ext cx="130175" cy="138113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6" name="Oval 37"/>
          <p:cNvSpPr>
            <a:spLocks noChangeArrowheads="1"/>
          </p:cNvSpPr>
          <p:nvPr/>
        </p:nvSpPr>
        <p:spPr bwMode="gray">
          <a:xfrm rot="18227093">
            <a:off x="3153379" y="4363322"/>
            <a:ext cx="130175" cy="138113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-4399" y="4516421"/>
            <a:ext cx="2162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Коммуникативная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8" name="Oval 24"/>
          <p:cNvSpPr>
            <a:spLocks noChangeArrowheads="1"/>
          </p:cNvSpPr>
          <p:nvPr/>
        </p:nvSpPr>
        <p:spPr bwMode="gray">
          <a:xfrm>
            <a:off x="1887195" y="3130409"/>
            <a:ext cx="682625" cy="693737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7647"/>
                  <a:invGamma/>
                </a:schemeClr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" name="Oval 46"/>
          <p:cNvSpPr>
            <a:spLocks noChangeArrowheads="1"/>
          </p:cNvSpPr>
          <p:nvPr/>
        </p:nvSpPr>
        <p:spPr bwMode="gray">
          <a:xfrm rot="18227093">
            <a:off x="2724434" y="3544422"/>
            <a:ext cx="130175" cy="138113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75686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0" name="Oval 46"/>
          <p:cNvSpPr>
            <a:spLocks noChangeArrowheads="1"/>
          </p:cNvSpPr>
          <p:nvPr/>
        </p:nvSpPr>
        <p:spPr bwMode="gray">
          <a:xfrm rot="18227093">
            <a:off x="3166311" y="3621545"/>
            <a:ext cx="130175" cy="138113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75686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7503" y="3195810"/>
            <a:ext cx="1779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Экономическая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828800"/>
            <a:ext cx="8784976" cy="4656138"/>
          </a:xfrm>
        </p:spPr>
        <p:txBody>
          <a:bodyPr/>
          <a:lstStyle/>
          <a:p>
            <a:pPr indent="373063" algn="just"/>
            <a:r>
              <a:rPr lang="ru-RU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Политическая культура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/>
              <a:t>руководителя характеризуется знаниями основ политики в области образования и культуры; содержания и форм применения государственно-общественной модели управления </a:t>
            </a:r>
            <a:r>
              <a:rPr lang="ru-RU" sz="1800" dirty="0" smtClean="0"/>
              <a:t>образовательным учреждением</a:t>
            </a:r>
            <a:r>
              <a:rPr lang="ru-RU" sz="1800" dirty="0"/>
              <a:t>; основных правил налаживание внешних связей образовательного учреждения с другими организациями. </a:t>
            </a:r>
            <a:endParaRPr lang="ru-RU" sz="1800" dirty="0" smtClean="0"/>
          </a:p>
          <a:p>
            <a:pPr marL="357188" indent="358775" algn="just">
              <a:buNone/>
            </a:pPr>
            <a:r>
              <a:rPr lang="ru-RU" sz="1800" dirty="0" smtClean="0"/>
              <a:t>Необходимым </a:t>
            </a:r>
            <a:r>
              <a:rPr lang="ru-RU" sz="1800" dirty="0"/>
              <a:t>требованием </a:t>
            </a:r>
            <a:r>
              <a:rPr lang="ru-RU" sz="1800" dirty="0" err="1"/>
              <a:t>сформированности</a:t>
            </a:r>
            <a:r>
              <a:rPr lang="ru-RU" sz="1800" dirty="0"/>
              <a:t> политической культуры является наличие у руководителя таких мотивов и ценностей: желание представлять учебное </a:t>
            </a:r>
            <a:r>
              <a:rPr lang="ru-RU" sz="1800" dirty="0" smtClean="0"/>
              <a:t>заведение на </a:t>
            </a:r>
            <a:r>
              <a:rPr lang="ru-RU" sz="1800" dirty="0"/>
              <a:t>всех иерархических уровнях, выступать на конференциях, семинарах, симпозиумах; налаживать внешние связи, партнерские отношения; приносить пользу обществу.</a:t>
            </a:r>
          </a:p>
        </p:txBody>
      </p:sp>
      <p:pic>
        <p:nvPicPr>
          <p:cNvPr id="6" name="Picture 2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687" r="1314" b="3094"/>
          <a:stretch>
            <a:fillRect/>
          </a:stretch>
        </p:blipFill>
        <p:spPr bwMode="auto">
          <a:xfrm>
            <a:off x="7519105" y="476672"/>
            <a:ext cx="1008112" cy="9843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04664"/>
            <a:ext cx="41764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Политическая культура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714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828800"/>
            <a:ext cx="8784976" cy="4656138"/>
          </a:xfrm>
        </p:spPr>
        <p:txBody>
          <a:bodyPr/>
          <a:lstStyle/>
          <a:p>
            <a:pPr indent="373063" algn="just"/>
            <a:r>
              <a:rPr lang="ru-RU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Правовая культура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/>
              <a:t>руководителя характеризуется знаниями юридических основ управления, а именно: основ трудового законодательства, законов и иных нормативных документов об образовании, нормативных документов по технике безопасности; прав и обязанностей руководителя и работников учреждения; основных форм и методов использования власти руководителем; умение анализировать нормативные документы; контролировать выполнение трудового законодательства; соблюдение санитарно-гигиенического режима, требований противопожарной безопасности в учреждении. </a:t>
            </a:r>
          </a:p>
        </p:txBody>
      </p:sp>
      <p:pic>
        <p:nvPicPr>
          <p:cNvPr id="6" name="Picture 2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687" r="1314" b="3094"/>
          <a:stretch>
            <a:fillRect/>
          </a:stretch>
        </p:blipFill>
        <p:spPr bwMode="auto">
          <a:xfrm>
            <a:off x="7519105" y="476672"/>
            <a:ext cx="1008112" cy="9843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04664"/>
            <a:ext cx="41764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Правовая культура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121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828800"/>
            <a:ext cx="8784976" cy="4656138"/>
          </a:xfrm>
        </p:spPr>
        <p:txBody>
          <a:bodyPr/>
          <a:lstStyle/>
          <a:p>
            <a:pPr indent="373063" algn="just"/>
            <a:r>
              <a:rPr lang="ru-RU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Административная культура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/>
              <a:t>- это прежде всего культура ведения документации. Руководитель должен знать требования к ведению документации, методы и этапы разработки управленческих решений, виды и формы контрольной отчетности, методы и формы проведения контроля. Умение руководителя проявляются в умении разрабатывать документы по результатам изучения состояния работы кадров; осуществление дифференцированного подхода к оценке работы кадров в процессе контроля за их деятельностью; контролировать соблюдение правил делопроизводства в учреждении; разрабатывать новые управленческие решения; гибко реагировать на документы; проводить контроль и </a:t>
            </a:r>
            <a:r>
              <a:rPr lang="ru-RU" sz="1800" dirty="0" smtClean="0"/>
              <a:t>составлять </a:t>
            </a:r>
            <a:r>
              <a:rPr lang="ru-RU" sz="1800" dirty="0"/>
              <a:t>контрольную отчетность. </a:t>
            </a:r>
          </a:p>
        </p:txBody>
      </p:sp>
      <p:pic>
        <p:nvPicPr>
          <p:cNvPr id="6" name="Picture 2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687" r="1314" b="3094"/>
          <a:stretch>
            <a:fillRect/>
          </a:stretch>
        </p:blipFill>
        <p:spPr bwMode="auto">
          <a:xfrm>
            <a:off x="7519105" y="476672"/>
            <a:ext cx="1008112" cy="9843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04664"/>
            <a:ext cx="50405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Административная культура </a:t>
            </a:r>
            <a:endParaRPr lang="en-US" altLang="ru-RU" sz="2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117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828800"/>
            <a:ext cx="8784976" cy="4656138"/>
          </a:xfrm>
        </p:spPr>
        <p:txBody>
          <a:bodyPr/>
          <a:lstStyle/>
          <a:p>
            <a:pPr indent="373063" algn="just"/>
            <a:r>
              <a:rPr lang="ru-RU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Организационная культура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/>
              <a:t>руководителя заключается в знании им организационной структуры управления, организационно-регулятивных основ и форм управления; основ рациональной организации управленческого труда; содержания и форм организационной культуры, методов ее формирования и развития. Поэтому руководитель образовательного учреждения должен уметь организовывать работу по введению в практику </a:t>
            </a:r>
            <a:r>
              <a:rPr lang="ru-RU" sz="1800" dirty="0" smtClean="0"/>
              <a:t>достижений </a:t>
            </a:r>
            <a:r>
              <a:rPr lang="ru-RU" sz="1800" dirty="0"/>
              <a:t>современной дидактики и психологии обучения; осуществлять педагогическую диагностику; ставить конкретные педагогические задачи по организации деятельности студенческого и педагогического коллективов; формировать организационную культуру; организовывать эффективную работу педагогических работников. </a:t>
            </a:r>
          </a:p>
        </p:txBody>
      </p:sp>
      <p:pic>
        <p:nvPicPr>
          <p:cNvPr id="6" name="Picture 2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687" r="1314" b="3094"/>
          <a:stretch>
            <a:fillRect/>
          </a:stretch>
        </p:blipFill>
        <p:spPr bwMode="auto">
          <a:xfrm>
            <a:off x="7519105" y="476672"/>
            <a:ext cx="1008112" cy="9843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04664"/>
            <a:ext cx="50405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Организационная культура </a:t>
            </a:r>
            <a:endParaRPr lang="en-US" altLang="ru-RU" sz="2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13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700808"/>
            <a:ext cx="8784976" cy="4656138"/>
          </a:xfrm>
        </p:spPr>
        <p:txBody>
          <a:bodyPr/>
          <a:lstStyle/>
          <a:p>
            <a:pPr indent="373063" algn="just"/>
            <a:r>
              <a:rPr lang="ru-RU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Менеджерская культура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/>
              <a:t>руководителя характеризуется наличием знаний и умений по основам </a:t>
            </a:r>
            <a:r>
              <a:rPr lang="ru-RU" sz="1800" dirty="0" smtClean="0"/>
              <a:t>управления; </a:t>
            </a:r>
            <a:r>
              <a:rPr lang="ru-RU" sz="1800" dirty="0"/>
              <a:t>принципов подбора, обучения, подготовки и повышения квалификации кадров; содержания и технологии аттестации педагогических кадров; форм и методов формирования, развития и организации работы педагогического коллектива</a:t>
            </a:r>
            <a:r>
              <a:rPr lang="ru-RU" sz="1800" dirty="0" smtClean="0"/>
              <a:t>.</a:t>
            </a:r>
          </a:p>
          <a:p>
            <a:pPr indent="373063" algn="just">
              <a:buNone/>
            </a:pPr>
            <a:r>
              <a:rPr lang="ru-RU" sz="1800" dirty="0"/>
              <a:t>Этот вид культуры требует наличия у руководителя умений устанавливать уровень педагогического мастерства учителей; осуществлять дифференцированный подход к оценке работы кадров; прогнозировать и осуществлять подготовку авторов лучшего педагогического опыта; владеть методами диагностики; регулировать деятельность коллектива, осуществлять его развитие; рационально осуществлять подбор и расстановку кадров; стимулировать профессиональную деятельность педагогов; внедрять инновационные процессы в деятельности учебного </a:t>
            </a:r>
            <a:r>
              <a:rPr lang="ru-RU" sz="1800" dirty="0" smtClean="0"/>
              <a:t>заведения</a:t>
            </a:r>
            <a:r>
              <a:rPr lang="ru-RU" sz="1800" dirty="0"/>
              <a:t>. </a:t>
            </a:r>
          </a:p>
          <a:p>
            <a:pPr indent="373063"/>
            <a:endParaRPr lang="ru-RU" sz="1800" dirty="0"/>
          </a:p>
        </p:txBody>
      </p:sp>
      <p:pic>
        <p:nvPicPr>
          <p:cNvPr id="6" name="Picture 2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687" r="1314" b="3094"/>
          <a:stretch>
            <a:fillRect/>
          </a:stretch>
        </p:blipFill>
        <p:spPr bwMode="auto">
          <a:xfrm>
            <a:off x="7519105" y="476672"/>
            <a:ext cx="1008112" cy="9843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04664"/>
            <a:ext cx="50405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Менеджерская культура </a:t>
            </a:r>
            <a:endParaRPr lang="en-US" altLang="ru-RU" sz="2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16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2">
      <a:dk1>
        <a:srgbClr val="19426B"/>
      </a:dk1>
      <a:lt1>
        <a:srgbClr val="FFFFFF"/>
      </a:lt1>
      <a:dk2>
        <a:srgbClr val="008080"/>
      </a:dk2>
      <a:lt2>
        <a:srgbClr val="B2B2B2"/>
      </a:lt2>
      <a:accent1>
        <a:srgbClr val="35C9C2"/>
      </a:accent1>
      <a:accent2>
        <a:srgbClr val="398AC7"/>
      </a:accent2>
      <a:accent3>
        <a:srgbClr val="FFFFFF"/>
      </a:accent3>
      <a:accent4>
        <a:srgbClr val="14375A"/>
      </a:accent4>
      <a:accent5>
        <a:srgbClr val="AEE1DD"/>
      </a:accent5>
      <a:accent6>
        <a:srgbClr val="337DB4"/>
      </a:accent6>
      <a:hlink>
        <a:srgbClr val="8BBC00"/>
      </a:hlink>
      <a:folHlink>
        <a:srgbClr val="6D50CA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ample 1">
        <a:dk1>
          <a:srgbClr val="000000"/>
        </a:dk1>
        <a:lt1>
          <a:srgbClr val="FFFFFF"/>
        </a:lt1>
        <a:dk2>
          <a:srgbClr val="1640B6"/>
        </a:dk2>
        <a:lt2>
          <a:srgbClr val="B2B2B2"/>
        </a:lt2>
        <a:accent1>
          <a:srgbClr val="48BDEC"/>
        </a:accent1>
        <a:accent2>
          <a:srgbClr val="E68402"/>
        </a:accent2>
        <a:accent3>
          <a:srgbClr val="FFFFFF"/>
        </a:accent3>
        <a:accent4>
          <a:srgbClr val="000000"/>
        </a:accent4>
        <a:accent5>
          <a:srgbClr val="B1DBF4"/>
        </a:accent5>
        <a:accent6>
          <a:srgbClr val="D07702"/>
        </a:accent6>
        <a:hlink>
          <a:srgbClr val="339966"/>
        </a:hlink>
        <a:folHlink>
          <a:srgbClr val="7E88E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9426B"/>
        </a:dk1>
        <a:lt1>
          <a:srgbClr val="FFFFFF"/>
        </a:lt1>
        <a:dk2>
          <a:srgbClr val="008080"/>
        </a:dk2>
        <a:lt2>
          <a:srgbClr val="B2B2B2"/>
        </a:lt2>
        <a:accent1>
          <a:srgbClr val="35C9C2"/>
        </a:accent1>
        <a:accent2>
          <a:srgbClr val="398AC7"/>
        </a:accent2>
        <a:accent3>
          <a:srgbClr val="FFFFFF"/>
        </a:accent3>
        <a:accent4>
          <a:srgbClr val="14375A"/>
        </a:accent4>
        <a:accent5>
          <a:srgbClr val="AEE1DD"/>
        </a:accent5>
        <a:accent6>
          <a:srgbClr val="337DB4"/>
        </a:accent6>
        <a:hlink>
          <a:srgbClr val="8BBC00"/>
        </a:hlink>
        <a:folHlink>
          <a:srgbClr val="6D50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25095D"/>
        </a:dk1>
        <a:lt1>
          <a:srgbClr val="FFFFFF"/>
        </a:lt1>
        <a:dk2>
          <a:srgbClr val="235752"/>
        </a:dk2>
        <a:lt2>
          <a:srgbClr val="B2B2B2"/>
        </a:lt2>
        <a:accent1>
          <a:srgbClr val="DAAF34"/>
        </a:accent1>
        <a:accent2>
          <a:srgbClr val="6F9A3C"/>
        </a:accent2>
        <a:accent3>
          <a:srgbClr val="FFFFFF"/>
        </a:accent3>
        <a:accent4>
          <a:srgbClr val="1E064E"/>
        </a:accent4>
        <a:accent5>
          <a:srgbClr val="EAD4AE"/>
        </a:accent5>
        <a:accent6>
          <a:srgbClr val="648B35"/>
        </a:accent6>
        <a:hlink>
          <a:srgbClr val="8DAED9"/>
        </a:hlink>
        <a:folHlink>
          <a:srgbClr val="A8CB7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23</Template>
  <TotalTime>102</TotalTime>
  <Words>1002</Words>
  <Application>Microsoft Office PowerPoint</Application>
  <PresentationFormat>Экран (4:3)</PresentationFormat>
  <Paragraphs>73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Bookman Old Style</vt:lpstr>
      <vt:lpstr>Calibri</vt:lpstr>
      <vt:lpstr>Verdana</vt:lpstr>
      <vt:lpstr>Wingdings</vt:lpstr>
      <vt:lpstr>sample</vt:lpstr>
      <vt:lpstr>Высшее учебное заведение «Республиканский институт последипломного образования  инженерно-педагогических работников»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Высшее учебное заведение «Республиканский институт последипломного образования  инженерно-педагогических работников»</dc:title>
  <dc:creator>Director</dc:creator>
  <cp:lastModifiedBy>Komp</cp:lastModifiedBy>
  <cp:revision>22</cp:revision>
  <dcterms:created xsi:type="dcterms:W3CDTF">2017-11-22T06:15:59Z</dcterms:created>
  <dcterms:modified xsi:type="dcterms:W3CDTF">2017-11-22T10:59:03Z</dcterms:modified>
</cp:coreProperties>
</file>